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0" r:id="rId3"/>
    <p:sldMasterId id="2147483708" r:id="rId4"/>
  </p:sldMasterIdLst>
  <p:notesMasterIdLst>
    <p:notesMasterId r:id="rId62"/>
  </p:notesMasterIdLst>
  <p:handoutMasterIdLst>
    <p:handoutMasterId r:id="rId63"/>
  </p:handoutMasterIdLst>
  <p:sldIdLst>
    <p:sldId id="257" r:id="rId5"/>
    <p:sldId id="258" r:id="rId6"/>
    <p:sldId id="259" r:id="rId7"/>
    <p:sldId id="261" r:id="rId8"/>
    <p:sldId id="263" r:id="rId9"/>
    <p:sldId id="265" r:id="rId10"/>
    <p:sldId id="268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83" r:id="rId23"/>
    <p:sldId id="284" r:id="rId24"/>
    <p:sldId id="285" r:id="rId25"/>
    <p:sldId id="324" r:id="rId26"/>
    <p:sldId id="286" r:id="rId27"/>
    <p:sldId id="287" r:id="rId28"/>
    <p:sldId id="289" r:id="rId29"/>
    <p:sldId id="290" r:id="rId30"/>
    <p:sldId id="323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4" r:id="rId53"/>
    <p:sldId id="315" r:id="rId54"/>
    <p:sldId id="316" r:id="rId55"/>
    <p:sldId id="317" r:id="rId56"/>
    <p:sldId id="318" r:id="rId57"/>
    <p:sldId id="321" r:id="rId58"/>
    <p:sldId id="322" r:id="rId59"/>
    <p:sldId id="320" r:id="rId60"/>
    <p:sldId id="319" r:id="rId6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107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954" autoAdjust="0"/>
  </p:normalViewPr>
  <p:slideViewPr>
    <p:cSldViewPr snapToGrid="0" showGuides="1">
      <p:cViewPr>
        <p:scale>
          <a:sx n="100" d="100"/>
          <a:sy n="100" d="100"/>
        </p:scale>
        <p:origin x="-404" y="-880"/>
      </p:cViewPr>
      <p:guideLst>
        <p:guide orient="horz" pos="2387"/>
        <p:guide pos="310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303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36F7D-043A-4574-8434-4D41C636499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A1395-D1C3-41DF-B472-B7EBC2E450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05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53E1A-B197-4566-B052-DCEC3A5CC025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90027-020A-4407-A102-093638F1F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592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尊敬的各位老师早上好，我叫宋佳，我的论文题目是基于计算机视觉的零件表面缺陷检测研究和应用。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79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没有高光的图片，照片比较暗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578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有高光的零件照片。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45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有了数据之后就可以使用这组数据提取法线</a:t>
            </a:r>
            <a:endParaRPr lang="en-US" altLang="zh-CN" dirty="0" smtClean="0"/>
          </a:p>
          <a:p>
            <a:r>
              <a:rPr lang="zh-CN" altLang="en-US" dirty="0" smtClean="0"/>
              <a:t>提取算法分为两个部分</a:t>
            </a:r>
            <a:endParaRPr lang="en-US" altLang="zh-CN" dirty="0" smtClean="0"/>
          </a:p>
          <a:p>
            <a:r>
              <a:rPr lang="zh-CN" altLang="en-US" dirty="0" smtClean="0"/>
              <a:t>首先是对相机的校正和光线的补偿</a:t>
            </a:r>
            <a:endParaRPr lang="en-US" altLang="zh-CN" dirty="0" smtClean="0"/>
          </a:p>
          <a:p>
            <a:r>
              <a:rPr lang="zh-CN" altLang="en-US" dirty="0" smtClean="0"/>
              <a:t>其次是法线提取算法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17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白平衡和颜色校正使用白卡和色卡，通过拟合色温曲线和颜色曲线的方法调整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畸变校正使用张正友标定法获取相机畸变参数，做逆变换校正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光线补偿算法是我们预存储了一套补偿模板，接着根据不同的材质调整补偿模板来补偿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314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发现提取算法，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879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法线非常精确和光滑</a:t>
            </a:r>
            <a:endParaRPr lang="en-US" altLang="zh-CN" dirty="0" smtClean="0"/>
          </a:p>
          <a:p>
            <a:r>
              <a:rPr lang="zh-CN" altLang="en-US" dirty="0" smtClean="0"/>
              <a:t>已经达到非常好的水平了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146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算法分为五步，其中获取图像就是我们上一章中的到的法线图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892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算法分为五步，其中获取图像就是我们上一章中的到的法线图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462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数据预处理阶段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66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我们首先检测零件中的环，确定零件外环和内环以及定位点的环，</a:t>
            </a:r>
            <a:endParaRPr lang="en-US" altLang="zh-CN" dirty="0" smtClean="0"/>
          </a:p>
          <a:p>
            <a:r>
              <a:rPr lang="zh-CN" altLang="en-US" dirty="0" smtClean="0"/>
              <a:t>根据这些环提取出零件最核心的表面</a:t>
            </a:r>
            <a:endParaRPr lang="en-US" altLang="zh-CN" dirty="0" smtClean="0"/>
          </a:p>
          <a:p>
            <a:r>
              <a:rPr lang="zh-CN" altLang="en-US" dirty="0" smtClean="0"/>
              <a:t>重点对这一部分进行缺陷检测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647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本文分为</a:t>
            </a:r>
            <a:r>
              <a:rPr lang="zh-CN" altLang="en-US" baseline="0" dirty="0" smtClean="0"/>
              <a:t> 绪论、表面法线提取、基于传统算法的缺陷检测、基于深度学习的缺陷检测和总结与展望 五个章节</a:t>
            </a:r>
            <a:endParaRPr lang="en-US" altLang="zh-CN" baseline="0" dirty="0" smtClean="0"/>
          </a:p>
          <a:p>
            <a:r>
              <a:rPr lang="zh-CN" altLang="en-US" baseline="0" dirty="0" smtClean="0"/>
              <a:t>让我们首先进入第一章绪论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503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滑动窗口遵循两个原则，统计我们现有数据的标注信息确定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057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首先，我们来看一下缺陷检测的定义</a:t>
            </a:r>
            <a:endParaRPr lang="en-US" altLang="zh-CN" dirty="0" smtClean="0"/>
          </a:p>
          <a:p>
            <a:r>
              <a:rPr lang="zh-CN" altLang="en-US" dirty="0" smtClean="0"/>
              <a:t>缺陷检测分为两步，首先识别出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375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常见零件</a:t>
            </a:r>
            <a:endParaRPr lang="en-US" altLang="zh-CN" dirty="0" smtClean="0"/>
          </a:p>
          <a:p>
            <a:r>
              <a:rPr lang="zh-CN" altLang="en-US" dirty="0" smtClean="0"/>
              <a:t>大多呈环状</a:t>
            </a:r>
            <a:endParaRPr lang="en-US" altLang="zh-CN" dirty="0" smtClean="0"/>
          </a:p>
          <a:p>
            <a:r>
              <a:rPr lang="zh-CN" altLang="en-US" dirty="0" smtClean="0"/>
              <a:t>缺陷位于环状表面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322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缺陷检测示意图，绿色小框标出了缺陷位置，左上角为缺陷的放大图片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703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缺陷检测是工业生产的需要，目前工业生产中雇佣大量人力来进行缺陷检测</a:t>
            </a:r>
            <a:endParaRPr lang="en-US" altLang="zh-CN" dirty="0" smtClean="0"/>
          </a:p>
          <a:p>
            <a:r>
              <a:rPr lang="zh-CN" altLang="en-US" dirty="0" smtClean="0"/>
              <a:t>在浪费大量财力的同时仍然难以达到较好结果，需要一种自动化检测方法</a:t>
            </a:r>
            <a:endParaRPr lang="en-US" altLang="zh-CN" dirty="0" smtClean="0"/>
          </a:p>
          <a:p>
            <a:r>
              <a:rPr lang="zh-CN" altLang="en-US" dirty="0" smtClean="0"/>
              <a:t>智能制造是我国国策之一，</a:t>
            </a:r>
            <a:endParaRPr lang="en-US" altLang="zh-CN" dirty="0" smtClean="0"/>
          </a:p>
          <a:p>
            <a:r>
              <a:rPr lang="zh-CN" altLang="en-US" dirty="0" smtClean="0"/>
              <a:t>无论是工业</a:t>
            </a:r>
            <a:r>
              <a:rPr lang="en-US" altLang="zh-CN" dirty="0" smtClean="0"/>
              <a:t>4.0</a:t>
            </a:r>
            <a:r>
              <a:rPr lang="zh-CN" altLang="en-US" dirty="0" smtClean="0"/>
              <a:t>还是中国制造</a:t>
            </a:r>
            <a:r>
              <a:rPr lang="en-US" altLang="zh-CN" dirty="0" smtClean="0"/>
              <a:t>2025</a:t>
            </a:r>
          </a:p>
          <a:p>
            <a:r>
              <a:rPr lang="zh-CN" altLang="en-US" dirty="0" smtClean="0"/>
              <a:t>产品质量自动检测都是重要一环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699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缺陷检测主要使用目标检测的方法来检测缺陷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目标检测主要分为两种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504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该设备可以获取不同方向光源下的零件照片</a:t>
            </a:r>
            <a:endParaRPr lang="en-US" altLang="zh-CN" dirty="0" smtClean="0"/>
          </a:p>
          <a:p>
            <a:r>
              <a:rPr lang="zh-CN" altLang="en-US" dirty="0" smtClean="0"/>
              <a:t>其中灯光模块用来提供方向光源，主要包括东南西北四组灯光和顶部光源</a:t>
            </a:r>
            <a:endParaRPr lang="en-US" altLang="zh-CN" dirty="0" smtClean="0"/>
          </a:p>
          <a:p>
            <a:r>
              <a:rPr lang="zh-CN" altLang="en-US" dirty="0" smtClean="0"/>
              <a:t>同时我们还为灯光添加了偏光镜和滤光膜，配合使用可以滤除高光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008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这组图是设备的细节信息，可以看到已经是非常完善的成品了。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这个设备最终可以得到两组图片，一组是有高光的，一种是没有高光的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27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450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4139953" y="293760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理论框架与研究假设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539553" y="1459006"/>
            <a:ext cx="7489204" cy="4615353"/>
          </a:xfrm>
          <a:prstGeom prst="rect">
            <a:avLst/>
          </a:prstGeom>
        </p:spPr>
        <p:txBody>
          <a:bodyPr/>
          <a:lstStyle>
            <a:lvl1pPr marL="257169" indent="-257169">
              <a:buSzPct val="70000"/>
              <a:buFont typeface="Wingdings" panose="05000000000000000000" pitchFamily="2" charset="2"/>
              <a:buChar char="n"/>
              <a:defRPr sz="1800" b="1">
                <a:solidFill>
                  <a:schemeClr val="tx1"/>
                </a:solidFill>
              </a:defRPr>
            </a:lvl1pPr>
            <a:lvl2pPr marL="557198" indent="-214307">
              <a:buSzPct val="70000"/>
              <a:buFont typeface="Wingdings" panose="05000000000000000000" pitchFamily="2" charset="2"/>
              <a:buChar char="n"/>
              <a:defRPr sz="1500"/>
            </a:lvl2pPr>
            <a:lvl3pPr marL="857229" indent="-171446">
              <a:buSzPct val="70000"/>
              <a:buFont typeface="Wingdings" panose="05000000000000000000" pitchFamily="2" charset="2"/>
              <a:buChar char="n"/>
              <a:defRPr sz="1350"/>
            </a:lvl3pPr>
            <a:lvl4pPr marL="1200120" indent="-171446">
              <a:buSzPct val="70000"/>
              <a:buFont typeface="Wingdings" panose="05000000000000000000" pitchFamily="2" charset="2"/>
              <a:buChar char="n"/>
              <a:defRPr sz="1200"/>
            </a:lvl4pPr>
            <a:lvl5pPr marL="1543011" indent="-171446">
              <a:buSzPct val="70000"/>
              <a:buFont typeface="Wingdings" panose="05000000000000000000" pitchFamily="2" charset="2"/>
              <a:buChar char="n"/>
              <a:defRPr sz="1200"/>
            </a:lvl5pPr>
          </a:lstStyle>
          <a:p>
            <a:pPr lvl="0"/>
            <a:r>
              <a:rPr lang="zh-CN" altLang="en-US" dirty="0" smtClean="0"/>
              <a:t>第一行加粗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421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7046666" y="293760"/>
            <a:ext cx="17235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研究方法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2" y="1459006"/>
            <a:ext cx="7489204" cy="4615353"/>
          </a:xfrm>
          <a:prstGeom prst="rect">
            <a:avLst/>
          </a:prstGeom>
        </p:spPr>
        <p:txBody>
          <a:bodyPr/>
          <a:lstStyle>
            <a:lvl1pPr marL="257169" indent="-257169">
              <a:buSzPct val="70000"/>
              <a:buFont typeface="Wingdings" panose="05000000000000000000" pitchFamily="2" charset="2"/>
              <a:buChar char="n"/>
              <a:defRPr sz="1800" b="1">
                <a:solidFill>
                  <a:schemeClr val="tx1"/>
                </a:solidFill>
              </a:defRPr>
            </a:lvl1pPr>
            <a:lvl2pPr marL="557198" indent="-214307">
              <a:buSzPct val="70000"/>
              <a:buFont typeface="Wingdings" panose="05000000000000000000" pitchFamily="2" charset="2"/>
              <a:buChar char="n"/>
              <a:defRPr sz="1500"/>
            </a:lvl2pPr>
            <a:lvl3pPr marL="857229" indent="-171446">
              <a:buSzPct val="70000"/>
              <a:buFont typeface="Wingdings" panose="05000000000000000000" pitchFamily="2" charset="2"/>
              <a:buChar char="n"/>
              <a:defRPr sz="1350"/>
            </a:lvl3pPr>
            <a:lvl4pPr marL="1200120" indent="-171446">
              <a:buSzPct val="70000"/>
              <a:buFont typeface="Wingdings" panose="05000000000000000000" pitchFamily="2" charset="2"/>
              <a:buChar char="n"/>
              <a:defRPr sz="1200"/>
            </a:lvl4pPr>
            <a:lvl5pPr marL="1543011" indent="-171446">
              <a:buSzPct val="70000"/>
              <a:buFont typeface="Wingdings" panose="05000000000000000000" pitchFamily="2" charset="2"/>
              <a:buChar char="n"/>
              <a:defRPr sz="12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826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6661947" y="293760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分析与讨论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2" y="1459006"/>
            <a:ext cx="7489204" cy="4615353"/>
          </a:xfrm>
          <a:prstGeom prst="rect">
            <a:avLst/>
          </a:prstGeom>
        </p:spPr>
        <p:txBody>
          <a:bodyPr/>
          <a:lstStyle>
            <a:lvl1pPr marL="257169" indent="-257169">
              <a:buSzPct val="70000"/>
              <a:buFont typeface="Wingdings" panose="05000000000000000000" pitchFamily="2" charset="2"/>
              <a:buChar char="n"/>
              <a:defRPr sz="1800" b="1">
                <a:solidFill>
                  <a:schemeClr val="tx1"/>
                </a:solidFill>
              </a:defRPr>
            </a:lvl1pPr>
            <a:lvl2pPr marL="557198" indent="-214307">
              <a:buSzPct val="70000"/>
              <a:buFont typeface="Wingdings" panose="05000000000000000000" pitchFamily="2" charset="2"/>
              <a:buChar char="n"/>
              <a:defRPr sz="1500"/>
            </a:lvl2pPr>
            <a:lvl3pPr marL="857229" indent="-171446">
              <a:buSzPct val="70000"/>
              <a:buFont typeface="Wingdings" panose="05000000000000000000" pitchFamily="2" charset="2"/>
              <a:buChar char="n"/>
              <a:defRPr sz="1350"/>
            </a:lvl3pPr>
            <a:lvl4pPr marL="1200120" indent="-171446">
              <a:buSzPct val="70000"/>
              <a:buFont typeface="Wingdings" panose="05000000000000000000" pitchFamily="2" charset="2"/>
              <a:buChar char="n"/>
              <a:defRPr sz="1200"/>
            </a:lvl4pPr>
            <a:lvl5pPr marL="1543011" indent="-171446">
              <a:buSzPct val="70000"/>
              <a:buFont typeface="Wingdings" panose="05000000000000000000" pitchFamily="2" charset="2"/>
              <a:buChar char="n"/>
              <a:defRPr sz="12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364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6661947" y="293760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结论与建议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2" y="1459006"/>
            <a:ext cx="7489204" cy="4615353"/>
          </a:xfrm>
          <a:prstGeom prst="rect">
            <a:avLst/>
          </a:prstGeom>
        </p:spPr>
        <p:txBody>
          <a:bodyPr/>
          <a:lstStyle>
            <a:lvl1pPr marL="257169" indent="-257169">
              <a:buSzPct val="70000"/>
              <a:buFont typeface="Wingdings" panose="05000000000000000000" pitchFamily="2" charset="2"/>
              <a:buChar char="n"/>
              <a:defRPr sz="1800" b="1">
                <a:solidFill>
                  <a:schemeClr val="tx1"/>
                </a:solidFill>
              </a:defRPr>
            </a:lvl1pPr>
            <a:lvl2pPr marL="557198" indent="-214307">
              <a:buSzPct val="70000"/>
              <a:buFont typeface="Wingdings" panose="05000000000000000000" pitchFamily="2" charset="2"/>
              <a:buChar char="n"/>
              <a:defRPr sz="1500"/>
            </a:lvl2pPr>
            <a:lvl3pPr marL="857229" indent="-171446">
              <a:buSzPct val="70000"/>
              <a:buFont typeface="Wingdings" panose="05000000000000000000" pitchFamily="2" charset="2"/>
              <a:buChar char="n"/>
              <a:defRPr sz="1350"/>
            </a:lvl3pPr>
            <a:lvl4pPr marL="1200120" indent="-171446">
              <a:buSzPct val="70000"/>
              <a:buFont typeface="Wingdings" panose="05000000000000000000" pitchFamily="2" charset="2"/>
              <a:buChar char="n"/>
              <a:defRPr sz="1200"/>
            </a:lvl4pPr>
            <a:lvl5pPr marL="1543011" indent="-171446">
              <a:buSzPct val="70000"/>
              <a:buFont typeface="Wingdings" panose="05000000000000000000" pitchFamily="2" charset="2"/>
              <a:buChar char="n"/>
              <a:defRPr sz="12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574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4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119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4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4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08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178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1617"/>
            <a:ext cx="2057400" cy="430053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1617"/>
            <a:ext cx="6019800" cy="43005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053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29763"/>
            <a:ext cx="7772400" cy="1470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5840"/>
            <a:ext cx="6400800" cy="17539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943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28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42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403"/>
            <a:ext cx="7772400" cy="1362961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7360"/>
            <a:ext cx="7772400" cy="14990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799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563"/>
            <a:ext cx="4038600" cy="452519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563"/>
            <a:ext cx="4038600" cy="452519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372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760"/>
            <a:ext cx="4040188" cy="63936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5121"/>
            <a:ext cx="4040188" cy="395063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760"/>
            <a:ext cx="4041775" cy="63936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5121"/>
            <a:ext cx="4041775" cy="395063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410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865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57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2161"/>
            <a:ext cx="3008313" cy="116208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2164"/>
            <a:ext cx="5111750" cy="585359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4240"/>
            <a:ext cx="3008313" cy="4691520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4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27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1681"/>
            <a:ext cx="5486400" cy="56592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3440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4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604"/>
            <a:ext cx="5486400" cy="805679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4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755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965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324"/>
            <a:ext cx="2057400" cy="58514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324"/>
            <a:ext cx="6019800" cy="585143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77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674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6688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793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058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6338"/>
            <a:ext cx="4038600" cy="33258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76338"/>
            <a:ext cx="4038600" cy="33258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474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5"/>
            <a:ext cx="4041775" cy="63976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6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640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17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104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7" y="96251"/>
            <a:ext cx="1885287" cy="64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-67378" y="740117"/>
            <a:ext cx="9144001" cy="174285"/>
          </a:xfrm>
          <a:prstGeom prst="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24000">
                <a:schemeClr val="accent1">
                  <a:lumMod val="75000"/>
                </a:schemeClr>
              </a:gs>
              <a:gs pos="48000">
                <a:schemeClr val="accent1">
                  <a:lumMod val="60000"/>
                  <a:lumOff val="40000"/>
                  <a:alpha val="53000"/>
                </a:schemeClr>
              </a:gs>
              <a:gs pos="100000">
                <a:schemeClr val="bg1">
                  <a:alpha val="0"/>
                </a:schemeClr>
              </a:gs>
              <a:gs pos="75000">
                <a:schemeClr val="bg1">
                  <a:alpha val="37000"/>
                </a:schemeClr>
              </a:gs>
            </a:gsLst>
            <a:lin ang="0" scaled="1"/>
          </a:gra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60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2108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9627" y="29376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绪论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1" y="1459006"/>
            <a:ext cx="7489204" cy="4615353"/>
          </a:xfrm>
          <a:prstGeom prst="rect">
            <a:avLst/>
          </a:prstGeom>
        </p:spPr>
        <p:txBody>
          <a:bodyPr/>
          <a:lstStyle>
            <a:lvl1pPr marL="342892" indent="-342892"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</a:defRPr>
            </a:lvl1pPr>
            <a:lvl2pPr marL="742931" indent="-285743">
              <a:buSzPct val="70000"/>
              <a:buFont typeface="Wingdings" panose="05000000000000000000" pitchFamily="2" charset="2"/>
              <a:buChar char="n"/>
              <a:defRPr sz="2000"/>
            </a:lvl2pPr>
            <a:lvl3pPr marL="1142972" indent="-228594">
              <a:buSzPct val="70000"/>
              <a:buFont typeface="Wingdings" panose="05000000000000000000" pitchFamily="2" charset="2"/>
              <a:buChar char="n"/>
              <a:defRPr sz="1800"/>
            </a:lvl3pPr>
            <a:lvl4pPr marL="1600160" indent="-228594">
              <a:buSzPct val="70000"/>
              <a:buFont typeface="Wingdings" panose="05000000000000000000" pitchFamily="2" charset="2"/>
              <a:buChar char="n"/>
              <a:defRPr sz="1600"/>
            </a:lvl4pPr>
            <a:lvl5pPr marL="2057348" indent="-228594">
              <a:buSzPct val="70000"/>
              <a:buFont typeface="Wingdings" panose="05000000000000000000" pitchFamily="2" charset="2"/>
              <a:buChar char="n"/>
              <a:defRPr sz="1600"/>
            </a:lvl5pPr>
          </a:lstStyle>
          <a:p>
            <a:pPr lvl="0"/>
            <a:r>
              <a:rPr lang="zh-CN" altLang="en-US" dirty="0" smtClean="0"/>
              <a:t>第一行加粗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6377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pos="4133" userDrawn="1">
          <p15:clr>
            <a:srgbClr val="FBAE40"/>
          </p15:clr>
        </p15:guide>
        <p15:guide id="1" orient="horz" pos="136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559627" y="29376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目录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788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559627" y="29376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绪论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104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6338"/>
            <a:ext cx="4038600" cy="332581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76338"/>
            <a:ext cx="4038600" cy="332581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1218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507782" y="293760"/>
            <a:ext cx="3262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表面法线提取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703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430018" y="293760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基于传统算法对的缺陷检测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622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942978" y="293760"/>
            <a:ext cx="5827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基于深度学习的缺陷检测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98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020744" y="29376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总结与展望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595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4139953" y="293760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理论框架与研究假设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539553" y="1459006"/>
            <a:ext cx="7489204" cy="4615353"/>
          </a:xfrm>
          <a:prstGeom prst="rect">
            <a:avLst/>
          </a:prstGeom>
        </p:spPr>
        <p:txBody>
          <a:bodyPr/>
          <a:lstStyle>
            <a:lvl1pPr marL="342892" indent="-342892"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</a:defRPr>
            </a:lvl1pPr>
            <a:lvl2pPr marL="742931" indent="-285743">
              <a:buSzPct val="70000"/>
              <a:buFont typeface="Wingdings" panose="05000000000000000000" pitchFamily="2" charset="2"/>
              <a:buChar char="n"/>
              <a:defRPr sz="2000"/>
            </a:lvl2pPr>
            <a:lvl3pPr marL="1142972" indent="-228594">
              <a:buSzPct val="70000"/>
              <a:buFont typeface="Wingdings" panose="05000000000000000000" pitchFamily="2" charset="2"/>
              <a:buChar char="n"/>
              <a:defRPr sz="1800"/>
            </a:lvl3pPr>
            <a:lvl4pPr marL="1600160" indent="-228594">
              <a:buSzPct val="70000"/>
              <a:buFont typeface="Wingdings" panose="05000000000000000000" pitchFamily="2" charset="2"/>
              <a:buChar char="n"/>
              <a:defRPr sz="1600"/>
            </a:lvl4pPr>
            <a:lvl5pPr marL="2057348" indent="-228594">
              <a:buSzPct val="70000"/>
              <a:buFont typeface="Wingdings" panose="05000000000000000000" pitchFamily="2" charset="2"/>
              <a:buChar char="n"/>
              <a:defRPr sz="1600"/>
            </a:lvl5pPr>
          </a:lstStyle>
          <a:p>
            <a:pPr lvl="0"/>
            <a:r>
              <a:rPr lang="zh-CN" altLang="en-US" dirty="0" smtClean="0"/>
              <a:t>第一行加粗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064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6533704" y="293760"/>
            <a:ext cx="223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研究方法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1" y="1459006"/>
            <a:ext cx="7489204" cy="4615353"/>
          </a:xfrm>
          <a:prstGeom prst="rect">
            <a:avLst/>
          </a:prstGeom>
        </p:spPr>
        <p:txBody>
          <a:bodyPr/>
          <a:lstStyle>
            <a:lvl1pPr marL="342892" indent="-342892"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</a:defRPr>
            </a:lvl1pPr>
            <a:lvl2pPr marL="742931" indent="-285743">
              <a:buSzPct val="70000"/>
              <a:buFont typeface="Wingdings" panose="05000000000000000000" pitchFamily="2" charset="2"/>
              <a:buChar char="n"/>
              <a:defRPr sz="2000"/>
            </a:lvl2pPr>
            <a:lvl3pPr marL="1142972" indent="-228594">
              <a:buSzPct val="70000"/>
              <a:buFont typeface="Wingdings" panose="05000000000000000000" pitchFamily="2" charset="2"/>
              <a:buChar char="n"/>
              <a:defRPr sz="1800"/>
            </a:lvl3pPr>
            <a:lvl4pPr marL="1600160" indent="-228594">
              <a:buSzPct val="70000"/>
              <a:buFont typeface="Wingdings" panose="05000000000000000000" pitchFamily="2" charset="2"/>
              <a:buChar char="n"/>
              <a:defRPr sz="1600"/>
            </a:lvl4pPr>
            <a:lvl5pPr marL="2057348" indent="-228594">
              <a:buSzPct val="70000"/>
              <a:buFont typeface="Wingdings" panose="05000000000000000000" pitchFamily="2" charset="2"/>
              <a:buChar char="n"/>
              <a:defRPr sz="16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909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6020743" y="293760"/>
            <a:ext cx="274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分析与讨论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1" y="1459006"/>
            <a:ext cx="7489204" cy="4615353"/>
          </a:xfrm>
          <a:prstGeom prst="rect">
            <a:avLst/>
          </a:prstGeom>
        </p:spPr>
        <p:txBody>
          <a:bodyPr/>
          <a:lstStyle>
            <a:lvl1pPr marL="342892" indent="-342892"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</a:defRPr>
            </a:lvl1pPr>
            <a:lvl2pPr marL="742931" indent="-285743">
              <a:buSzPct val="70000"/>
              <a:buFont typeface="Wingdings" panose="05000000000000000000" pitchFamily="2" charset="2"/>
              <a:buChar char="n"/>
              <a:defRPr sz="2000"/>
            </a:lvl2pPr>
            <a:lvl3pPr marL="1142972" indent="-228594">
              <a:buSzPct val="70000"/>
              <a:buFont typeface="Wingdings" panose="05000000000000000000" pitchFamily="2" charset="2"/>
              <a:buChar char="n"/>
              <a:defRPr sz="1800"/>
            </a:lvl3pPr>
            <a:lvl4pPr marL="1600160" indent="-228594">
              <a:buSzPct val="70000"/>
              <a:buFont typeface="Wingdings" panose="05000000000000000000" pitchFamily="2" charset="2"/>
              <a:buChar char="n"/>
              <a:defRPr sz="1600"/>
            </a:lvl4pPr>
            <a:lvl5pPr marL="2057348" indent="-228594">
              <a:buSzPct val="70000"/>
              <a:buFont typeface="Wingdings" panose="05000000000000000000" pitchFamily="2" charset="2"/>
              <a:buChar char="n"/>
              <a:defRPr sz="16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641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6020743" y="293760"/>
            <a:ext cx="274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结论与建议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1" y="1459006"/>
            <a:ext cx="7489204" cy="4615353"/>
          </a:xfrm>
          <a:prstGeom prst="rect">
            <a:avLst/>
          </a:prstGeom>
        </p:spPr>
        <p:txBody>
          <a:bodyPr/>
          <a:lstStyle>
            <a:lvl1pPr marL="342892" indent="-342892"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</a:defRPr>
            </a:lvl1pPr>
            <a:lvl2pPr marL="742931" indent="-285743">
              <a:buSzPct val="70000"/>
              <a:buFont typeface="Wingdings" panose="05000000000000000000" pitchFamily="2" charset="2"/>
              <a:buChar char="n"/>
              <a:defRPr sz="2000"/>
            </a:lvl2pPr>
            <a:lvl3pPr marL="1142972" indent="-228594">
              <a:buSzPct val="70000"/>
              <a:buFont typeface="Wingdings" panose="05000000000000000000" pitchFamily="2" charset="2"/>
              <a:buChar char="n"/>
              <a:defRPr sz="1800"/>
            </a:lvl3pPr>
            <a:lvl4pPr marL="1600160" indent="-228594">
              <a:buSzPct val="70000"/>
              <a:buFont typeface="Wingdings" panose="05000000000000000000" pitchFamily="2" charset="2"/>
              <a:buChar char="n"/>
              <a:defRPr sz="1600"/>
            </a:lvl4pPr>
            <a:lvl5pPr marL="2057348" indent="-228594">
              <a:buSzPct val="70000"/>
              <a:buFont typeface="Wingdings" panose="05000000000000000000" pitchFamily="2" charset="2"/>
              <a:buChar char="n"/>
              <a:defRPr sz="16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933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716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980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535117"/>
            <a:ext cx="4041775" cy="63976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2174876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3475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8379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1615"/>
            <a:ext cx="2057400" cy="430053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1615"/>
            <a:ext cx="6019800" cy="43005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295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29761"/>
            <a:ext cx="7772400" cy="1470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5840"/>
            <a:ext cx="6400800" cy="17539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9247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4456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401"/>
            <a:ext cx="7772400" cy="136296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7360"/>
            <a:ext cx="7772400" cy="14990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694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561"/>
            <a:ext cx="4038600" cy="45251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561"/>
            <a:ext cx="4038600" cy="45251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93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760"/>
            <a:ext cx="4040188" cy="6393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5121"/>
            <a:ext cx="4040188" cy="3950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760"/>
            <a:ext cx="4041775" cy="6393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5121"/>
            <a:ext cx="4041775" cy="3950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376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3430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27201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2161"/>
            <a:ext cx="3008313" cy="116208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2162"/>
            <a:ext cx="5111750" cy="58535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4240"/>
            <a:ext cx="3008313" cy="4691520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8454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1681"/>
            <a:ext cx="5486400" cy="5659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344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602"/>
            <a:ext cx="5486400" cy="80567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4079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8967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322"/>
            <a:ext cx="2057400" cy="58514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322"/>
            <a:ext cx="6019800" cy="585143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932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742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9628" y="293760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绪论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2" y="1459006"/>
            <a:ext cx="7489204" cy="4615353"/>
          </a:xfrm>
          <a:prstGeom prst="rect">
            <a:avLst/>
          </a:prstGeom>
        </p:spPr>
        <p:txBody>
          <a:bodyPr/>
          <a:lstStyle>
            <a:lvl1pPr marL="257169" indent="-257169">
              <a:buSzPct val="70000"/>
              <a:buFont typeface="Wingdings" panose="05000000000000000000" pitchFamily="2" charset="2"/>
              <a:buChar char="n"/>
              <a:defRPr sz="1800" b="1">
                <a:solidFill>
                  <a:schemeClr val="tx1"/>
                </a:solidFill>
              </a:defRPr>
            </a:lvl1pPr>
            <a:lvl2pPr marL="557198" indent="-214307">
              <a:buSzPct val="70000"/>
              <a:buFont typeface="Wingdings" panose="05000000000000000000" pitchFamily="2" charset="2"/>
              <a:buChar char="n"/>
              <a:defRPr sz="1500"/>
            </a:lvl2pPr>
            <a:lvl3pPr marL="857229" indent="-171446">
              <a:buSzPct val="70000"/>
              <a:buFont typeface="Wingdings" panose="05000000000000000000" pitchFamily="2" charset="2"/>
              <a:buChar char="n"/>
              <a:defRPr sz="1350"/>
            </a:lvl3pPr>
            <a:lvl4pPr marL="1200120" indent="-171446">
              <a:buSzPct val="70000"/>
              <a:buFont typeface="Wingdings" panose="05000000000000000000" pitchFamily="2" charset="2"/>
              <a:buChar char="n"/>
              <a:defRPr sz="1200"/>
            </a:lvl4pPr>
            <a:lvl5pPr marL="1543011" indent="-171446">
              <a:buSzPct val="70000"/>
              <a:buFont typeface="Wingdings" panose="05000000000000000000" pitchFamily="2" charset="2"/>
              <a:buChar char="n"/>
              <a:defRPr sz="1200"/>
            </a:lvl5pPr>
          </a:lstStyle>
          <a:p>
            <a:pPr lvl="0"/>
            <a:r>
              <a:rPr lang="zh-CN" altLang="en-US" dirty="0" smtClean="0"/>
              <a:t>第一行加粗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0769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133" userDrawn="1">
          <p15:clr>
            <a:srgbClr val="FBAE40"/>
          </p15:clr>
        </p15:guide>
        <p15:guide id="2" orient="horz" pos="1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559628" y="293760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目录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8579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microsoft.com/office/2007/relationships/hdphoto" Target="../media/hdphoto1.wdp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7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70200"/>
            <a:ext cx="9144000" cy="699839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79654" y="6310393"/>
            <a:ext cx="184731" cy="815477"/>
            <a:chOff x="4479636" y="4328880"/>
            <a:chExt cx="184731" cy="1059298"/>
          </a:xfrm>
        </p:grpSpPr>
        <p:sp>
          <p:nvSpPr>
            <p:cNvPr id="4" name="矩形 3"/>
            <p:cNvSpPr/>
            <p:nvPr/>
          </p:nvSpPr>
          <p:spPr>
            <a:xfrm>
              <a:off x="4479636" y="4328880"/>
              <a:ext cx="184731" cy="10194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450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4479636" y="4368690"/>
              <a:ext cx="184731" cy="10194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450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90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id="1" dur="indefinite" restart="never" nodeType="tmRoot"/>
      </p:par>
    </p:tnLst>
  </p:timing>
  <p:txStyles>
    <p:titleStyle>
      <a:lvl1pPr algn="ctr" defTabSz="685784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9" indent="-257169" algn="l" defTabSz="68578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8" indent="-214307" algn="l" defTabSz="685784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1" indent="-171446" algn="l" defTabSz="6857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4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324"/>
            <a:ext cx="8229600" cy="1142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563"/>
            <a:ext cx="8229600" cy="4525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884"/>
            <a:ext cx="2133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884"/>
            <a:ext cx="2895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884"/>
            <a:ext cx="2133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78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iming>
    <p:tnLst>
      <p:par>
        <p:cTn id="1" dur="indefinite" restart="never" nodeType="tmRoot"/>
      </p:par>
    </p:tnLst>
  </p:timing>
  <p:txStyles>
    <p:titleStyle>
      <a:lvl1pPr algn="ctr" defTabSz="685784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9" indent="-257169" algn="l" defTabSz="68578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8" indent="-214307" algn="l" defTabSz="685784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1" indent="-171446" algn="l" defTabSz="6857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4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7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785"/>
            <a:ext cx="9144000" cy="699839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6612556"/>
            <a:ext cx="9144000" cy="398628"/>
            <a:chOff x="4570600" y="2545234"/>
            <a:chExt cx="2799" cy="4626593"/>
          </a:xfrm>
          <a:solidFill>
            <a:schemeClr val="tx2"/>
          </a:solidFill>
        </p:grpSpPr>
        <p:sp>
          <p:nvSpPr>
            <p:cNvPr id="4" name="矩形 3"/>
            <p:cNvSpPr/>
            <p:nvPr/>
          </p:nvSpPr>
          <p:spPr>
            <a:xfrm>
              <a:off x="4570600" y="2545234"/>
              <a:ext cx="2799" cy="4586784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600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4570600" y="2585043"/>
              <a:ext cx="2799" cy="458678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600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>
          <a:xfrm>
            <a:off x="251520" y="6173674"/>
            <a:ext cx="20574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3BC1D-100E-4CEF-8213-DA99D1548120}" type="datetimeFigureOut">
              <a:rPr lang="zh-CN" altLang="en-US" smtClean="0"/>
              <a:pPr/>
              <a:t>2018/5/24</a:t>
            </a:fld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6804248" y="6129170"/>
            <a:ext cx="20574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2192C-6E58-4B4D-8D3E-CB3F6553C77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372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729" r:id="rId8"/>
    <p:sldLayoutId id="2147483698" r:id="rId9"/>
    <p:sldLayoutId id="2147483699" r:id="rId10"/>
    <p:sldLayoutId id="2147483720" r:id="rId11"/>
    <p:sldLayoutId id="2147483725" r:id="rId12"/>
    <p:sldLayoutId id="2147483726" r:id="rId13"/>
    <p:sldLayoutId id="2147483727" r:id="rId14"/>
    <p:sldLayoutId id="2147483728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</p:sldLayoutIdLst>
  <p:timing>
    <p:tnLst>
      <p:par>
        <p:cTn id="1" dur="indefinite" restart="never" nodeType="tmRoot"/>
      </p:par>
    </p:tnLst>
  </p:timing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322"/>
            <a:ext cx="8229600" cy="1142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561"/>
            <a:ext cx="8229600" cy="4525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882"/>
            <a:ext cx="2133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8646B-F8D4-40C7-8EB6-0AC746299FE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882"/>
            <a:ext cx="2895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882"/>
            <a:ext cx="2133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28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4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2.xml"/><Relationship Id="rId1" Type="http://schemas.openxmlformats.org/officeDocument/2006/relationships/tags" Target="../tags/tag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2.xml"/><Relationship Id="rId1" Type="http://schemas.openxmlformats.org/officeDocument/2006/relationships/tags" Target="../tags/tag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tags" Target="../tags/tag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7140" y="2246451"/>
            <a:ext cx="74558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chemeClr val="tx2"/>
                </a:solidFill>
                <a:latin typeface="+mj-ea"/>
                <a:ea typeface="+mj-ea"/>
                <a:cs typeface="Times New Roman" panose="02020603050405020304" pitchFamily="18" charset="0"/>
              </a:rPr>
              <a:t>基于计算机视觉的零件表面缺陷检测研究和应用</a:t>
            </a:r>
            <a:endParaRPr lang="en-US" altLang="zh-CN" sz="2700" dirty="0">
              <a:solidFill>
                <a:schemeClr val="tx2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93474" y="3628995"/>
            <a:ext cx="295305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dirty="0" smtClean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答 辩  人：宋佳</a:t>
            </a:r>
            <a:endParaRPr lang="en-US" altLang="zh-CN" sz="2100" dirty="0">
              <a:solidFill>
                <a:schemeClr val="bg2">
                  <a:lumMod val="10000"/>
                </a:schemeClr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学    </a:t>
            </a:r>
            <a:r>
              <a:rPr lang="zh-CN" altLang="en-US" sz="2100" dirty="0" smtClean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 号 ：</a:t>
            </a:r>
            <a:r>
              <a:rPr lang="en-US" altLang="zh-CN" sz="2100" dirty="0" smtClean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MG1533047</a:t>
            </a:r>
            <a:endParaRPr lang="en-US" altLang="zh-CN" sz="2100" dirty="0">
              <a:solidFill>
                <a:schemeClr val="bg2">
                  <a:lumMod val="10000"/>
                </a:schemeClr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指导</a:t>
            </a:r>
            <a:r>
              <a:rPr lang="zh-CN" altLang="en-US" sz="2100" dirty="0" smtClean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老师：郭延文 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教授</a:t>
            </a:r>
            <a:endParaRPr lang="en-US" altLang="zh-CN" sz="2100" dirty="0">
              <a:solidFill>
                <a:schemeClr val="bg2">
                  <a:lumMod val="10000"/>
                </a:schemeClr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2246450"/>
            <a:ext cx="467544" cy="24212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494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790">
        <p:fade/>
      </p:transition>
    </mc:Choice>
    <mc:Fallback>
      <p:transition spd="med" advTm="87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1740626"/>
            <a:ext cx="9131650" cy="4218317"/>
            <a:chOff x="63979" y="1242204"/>
            <a:chExt cx="8916835" cy="401688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63979" y="1242204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3979" y="5259086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364142" y="1053977"/>
            <a:ext cx="433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本文工作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1301387" y="1515642"/>
            <a:ext cx="8816885" cy="4609106"/>
            <a:chOff x="-2854435" y="1261932"/>
            <a:chExt cx="10690335" cy="5472816"/>
          </a:xfrm>
        </p:grpSpPr>
        <p:grpSp>
          <p:nvGrpSpPr>
            <p:cNvPr id="4" name="组合 3"/>
            <p:cNvGrpSpPr/>
            <p:nvPr/>
          </p:nvGrpSpPr>
          <p:grpSpPr>
            <a:xfrm>
              <a:off x="-2854435" y="1261932"/>
              <a:ext cx="10690335" cy="5472816"/>
              <a:chOff x="-2854435" y="1261932"/>
              <a:chExt cx="10690335" cy="547281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739900" y="1966339"/>
                <a:ext cx="6096000" cy="4064000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6" name="空心弧 5"/>
              <p:cNvSpPr/>
              <p:nvPr/>
            </p:nvSpPr>
            <p:spPr>
              <a:xfrm>
                <a:off x="-2854435" y="1261932"/>
                <a:ext cx="5472816" cy="5472816"/>
              </a:xfrm>
              <a:prstGeom prst="blockArc">
                <a:avLst>
                  <a:gd name="adj1" fmla="val 18900000"/>
                  <a:gd name="adj2" fmla="val 2700000"/>
                  <a:gd name="adj3" fmla="val 395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任意多边形 6"/>
              <p:cNvSpPr/>
              <p:nvPr/>
            </p:nvSpPr>
            <p:spPr>
              <a:xfrm>
                <a:off x="2304879" y="2372739"/>
                <a:ext cx="5475833" cy="812800"/>
              </a:xfrm>
              <a:custGeom>
                <a:avLst/>
                <a:gdLst>
                  <a:gd name="connsiteX0" fmla="*/ 0 w 5475833"/>
                  <a:gd name="connsiteY0" fmla="*/ 0 h 812800"/>
                  <a:gd name="connsiteX1" fmla="*/ 5475833 w 5475833"/>
                  <a:gd name="connsiteY1" fmla="*/ 0 h 812800"/>
                  <a:gd name="connsiteX2" fmla="*/ 5475833 w 5475833"/>
                  <a:gd name="connsiteY2" fmla="*/ 812800 h 812800"/>
                  <a:gd name="connsiteX3" fmla="*/ 0 w 5475833"/>
                  <a:gd name="connsiteY3" fmla="*/ 812800 h 812800"/>
                  <a:gd name="connsiteX4" fmla="*/ 0 w 5475833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5833" h="812800">
                    <a:moveTo>
                      <a:pt x="0" y="0"/>
                    </a:moveTo>
                    <a:lnTo>
                      <a:pt x="5475833" y="0"/>
                    </a:lnTo>
                    <a:lnTo>
                      <a:pt x="5475833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000" kern="12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提出一种提取零件表面法线的算法</a:t>
                </a:r>
                <a:endParaRPr lang="zh-CN" altLang="en-US" sz="2000" kern="12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796879" y="2271139"/>
                <a:ext cx="1016000" cy="1016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" name="任意多边形 8"/>
              <p:cNvSpPr/>
              <p:nvPr/>
            </p:nvSpPr>
            <p:spPr>
              <a:xfrm>
                <a:off x="2600332" y="3591938"/>
                <a:ext cx="5180380" cy="812800"/>
              </a:xfrm>
              <a:custGeom>
                <a:avLst/>
                <a:gdLst>
                  <a:gd name="connsiteX0" fmla="*/ 0 w 5180380"/>
                  <a:gd name="connsiteY0" fmla="*/ 0 h 812800"/>
                  <a:gd name="connsiteX1" fmla="*/ 5180380 w 5180380"/>
                  <a:gd name="connsiteY1" fmla="*/ 0 h 812800"/>
                  <a:gd name="connsiteX2" fmla="*/ 5180380 w 5180380"/>
                  <a:gd name="connsiteY2" fmla="*/ 812800 h 812800"/>
                  <a:gd name="connsiteX3" fmla="*/ 0 w 5180380"/>
                  <a:gd name="connsiteY3" fmla="*/ 812800 h 812800"/>
                  <a:gd name="connsiteX4" fmla="*/ 0 w 5180380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0380" h="812800">
                    <a:moveTo>
                      <a:pt x="0" y="0"/>
                    </a:moveTo>
                    <a:lnTo>
                      <a:pt x="5180380" y="0"/>
                    </a:lnTo>
                    <a:lnTo>
                      <a:pt x="5180380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000" kern="12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将法线图应用到基于传统方法的缺陷检测中</a:t>
                </a:r>
                <a:endParaRPr lang="zh-CN" altLang="en-US" sz="2000" kern="12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092332" y="3490338"/>
                <a:ext cx="1016000" cy="101600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任意多边形 10"/>
              <p:cNvSpPr/>
              <p:nvPr/>
            </p:nvSpPr>
            <p:spPr>
              <a:xfrm>
                <a:off x="2304879" y="4811139"/>
                <a:ext cx="5475833" cy="812800"/>
              </a:xfrm>
              <a:custGeom>
                <a:avLst/>
                <a:gdLst>
                  <a:gd name="connsiteX0" fmla="*/ 0 w 5475833"/>
                  <a:gd name="connsiteY0" fmla="*/ 0 h 812800"/>
                  <a:gd name="connsiteX1" fmla="*/ 5475833 w 5475833"/>
                  <a:gd name="connsiteY1" fmla="*/ 0 h 812800"/>
                  <a:gd name="connsiteX2" fmla="*/ 5475833 w 5475833"/>
                  <a:gd name="connsiteY2" fmla="*/ 812800 h 812800"/>
                  <a:gd name="connsiteX3" fmla="*/ 0 w 5475833"/>
                  <a:gd name="connsiteY3" fmla="*/ 812800 h 812800"/>
                  <a:gd name="connsiteX4" fmla="*/ 0 w 5475833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5833" h="812800">
                    <a:moveTo>
                      <a:pt x="0" y="0"/>
                    </a:moveTo>
                    <a:lnTo>
                      <a:pt x="5475833" y="0"/>
                    </a:lnTo>
                    <a:lnTo>
                      <a:pt x="5475833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000" kern="12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将法线图应用到基于深度学习的缺陷检测中</a:t>
                </a:r>
                <a:endParaRPr lang="zh-CN" altLang="en-US" sz="2000" kern="12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1796879" y="4709539"/>
                <a:ext cx="1016000" cy="101600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26" name="椭圆 25"/>
            <p:cNvSpPr/>
            <p:nvPr/>
          </p:nvSpPr>
          <p:spPr>
            <a:xfrm>
              <a:off x="1796878" y="2271139"/>
              <a:ext cx="1009788" cy="1011178"/>
            </a:xfrm>
            <a:prstGeom prst="ellipse">
              <a:avLst/>
            </a:prstGeom>
            <a:blipFill dpi="0" rotWithShape="1">
              <a:blip r:embed="rId2"/>
              <a:srcRect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1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092331" y="3485515"/>
              <a:ext cx="1034049" cy="1020823"/>
            </a:xfrm>
            <a:prstGeom prst="ellipse">
              <a:avLst/>
            </a:prstGeom>
            <a:blipFill dpi="0" rotWithShape="1">
              <a:blip r:embed="rId2"/>
              <a:srcRect/>
              <a:tile tx="0" ty="0" sx="84000" sy="73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2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96878" y="4709536"/>
              <a:ext cx="1009788" cy="1023695"/>
            </a:xfrm>
            <a:prstGeom prst="ellipse">
              <a:avLst/>
            </a:prstGeom>
            <a:blipFill>
              <a:blip r:embed="rId2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3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1287218" y="2664000"/>
            <a:ext cx="1038092" cy="23083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2"/>
                </a:solidFill>
                <a:latin typeface="+mj-ea"/>
                <a:ea typeface="+mj-ea"/>
              </a:rPr>
              <a:t>本文工作</a:t>
            </a:r>
            <a:endParaRPr lang="zh-CN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8583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43"/>
    </mc:Choice>
    <mc:Fallback>
      <p:transition spd="slow" advTm="1364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>
          <a:xfrm>
            <a:off x="1405290" y="1597796"/>
            <a:ext cx="7821329" cy="4013734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第一章 绪论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C00000"/>
                </a:solidFill>
                <a:latin typeface="方正北魏楷书简体" panose="03000509000000000000" charset="-122"/>
                <a:ea typeface="方正北魏楷书简体" panose="03000509000000000000" charset="-122"/>
              </a:rPr>
              <a:t>第二章 表面法线提取</a:t>
            </a:r>
            <a:endParaRPr lang="en-US" altLang="zh-CN" sz="2400" dirty="0" smtClean="0">
              <a:solidFill>
                <a:srgbClr val="C00000"/>
              </a:solidFill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第三章 基于传统算法的缺陷检测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第四章 基于深度学习的缺陷检测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第五章 总结与展望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97795"/>
            <a:ext cx="467544" cy="40137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10" y="5680540"/>
            <a:ext cx="1777041" cy="1095095"/>
          </a:xfrm>
          <a:prstGeom prst="rect">
            <a:avLst/>
          </a:prstGeom>
          <a:effectLst>
            <a:softEdge rad="393700"/>
          </a:effectLst>
        </p:spPr>
      </p:pic>
    </p:spTree>
    <p:extLst>
      <p:ext uri="{BB962C8B-B14F-4D97-AF65-F5344CB8AC3E}">
        <p14:creationId xmlns:p14="http://schemas.microsoft.com/office/powerpoint/2010/main" val="2904436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7"/>
    </mc:Choice>
    <mc:Fallback>
      <p:transition spd="slow" advTm="1037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61" y="1739711"/>
            <a:ext cx="3476697" cy="42007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2-1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设备结构示意图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0922"/>
            <a:ext cx="9144001" cy="4227107"/>
            <a:chOff x="40274" y="1242204"/>
            <a:chExt cx="8928894" cy="4025252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173691" y="1242204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2752866" y="1242204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硬件设计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573409" y="2327315"/>
            <a:ext cx="2137758" cy="223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五大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模块整合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遮光模块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平台模块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灯光模块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拍照模块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控制模块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32973" y="2327315"/>
            <a:ext cx="213775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多种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硬件协同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LED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灯带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单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反相机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步进电机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偏光镜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滤光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膜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758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93"/>
    </mc:Choice>
    <mc:Fallback>
      <p:transition spd="slow" advTm="1919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-2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硬件实现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0923"/>
            <a:ext cx="9144001" cy="4244679"/>
            <a:chOff x="40274" y="1242206"/>
            <a:chExt cx="8928894" cy="4041986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726743" y="1242206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325560" y="1267310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硬件</a:t>
            </a: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实现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705259" y="3521057"/>
            <a:ext cx="1667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（</a:t>
            </a:r>
            <a:r>
              <a:rPr lang="en-US" altLang="zh-CN" sz="1200" dirty="0"/>
              <a:t>b</a:t>
            </a:r>
            <a:r>
              <a:rPr lang="zh-CN" altLang="en-US" sz="1200" dirty="0"/>
              <a:t>）</a:t>
            </a:r>
            <a:r>
              <a:rPr lang="zh-CN" altLang="en-US" sz="1200" i="1" dirty="0"/>
              <a:t>局部放大图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265399" y="1932097"/>
            <a:ext cx="6583679" cy="3960116"/>
            <a:chOff x="1271642" y="1997912"/>
            <a:chExt cx="6583679" cy="396011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1722" y="1997912"/>
              <a:ext cx="1790222" cy="362517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363" y="2090786"/>
              <a:ext cx="1765958" cy="13244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259" y="2094970"/>
              <a:ext cx="1766750" cy="132506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39" y="4228933"/>
              <a:ext cx="1765958" cy="13244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363" y="4228933"/>
              <a:ext cx="1765958" cy="13244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4" name="右箭头 23"/>
            <p:cNvSpPr/>
            <p:nvPr/>
          </p:nvSpPr>
          <p:spPr>
            <a:xfrm>
              <a:off x="3138766" y="4691373"/>
              <a:ext cx="566495" cy="143552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右箭头 24"/>
            <p:cNvSpPr/>
            <p:nvPr/>
          </p:nvSpPr>
          <p:spPr>
            <a:xfrm>
              <a:off x="5472009" y="2681248"/>
              <a:ext cx="616562" cy="143552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右箭头 25"/>
            <p:cNvSpPr/>
            <p:nvPr/>
          </p:nvSpPr>
          <p:spPr>
            <a:xfrm>
              <a:off x="5473585" y="4691373"/>
              <a:ext cx="614986" cy="143552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71642" y="5681029"/>
              <a:ext cx="1860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（</a:t>
              </a:r>
              <a:r>
                <a:rPr lang="en-US" altLang="zh-CN" sz="1200" dirty="0"/>
                <a:t>a</a:t>
              </a:r>
              <a:r>
                <a:rPr lang="zh-CN" altLang="en-US" sz="1200" dirty="0"/>
                <a:t>）</a:t>
              </a:r>
              <a:r>
                <a:rPr lang="zh-CN" altLang="en-US" sz="1200" i="1" dirty="0"/>
                <a:t>整体结构图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829082" y="5667904"/>
              <a:ext cx="1642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（</a:t>
              </a:r>
              <a:r>
                <a:rPr lang="en-US" altLang="zh-CN" sz="1200" dirty="0"/>
                <a:t>d</a:t>
              </a:r>
              <a:r>
                <a:rPr lang="zh-CN" altLang="en-US" sz="1200" dirty="0"/>
                <a:t>）</a:t>
              </a:r>
              <a:r>
                <a:rPr lang="zh-CN" altLang="en-US" sz="1200" i="1" dirty="0"/>
                <a:t>局部放大图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183210" y="5681028"/>
              <a:ext cx="15782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（</a:t>
              </a:r>
              <a:r>
                <a:rPr lang="en-US" altLang="zh-CN" sz="1200" dirty="0"/>
                <a:t>e</a:t>
              </a:r>
              <a:r>
                <a:rPr lang="zh-CN" altLang="en-US" sz="1200" dirty="0"/>
                <a:t>）局部细节图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027257" y="3510451"/>
              <a:ext cx="16806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（</a:t>
              </a:r>
              <a:r>
                <a:rPr lang="en-US" altLang="zh-CN" sz="1200" dirty="0"/>
                <a:t>c</a:t>
              </a:r>
              <a:r>
                <a:rPr lang="zh-CN" altLang="en-US" sz="1200" dirty="0"/>
                <a:t>）</a:t>
              </a:r>
              <a:r>
                <a:rPr lang="zh-CN" altLang="en-US" sz="1200" i="1" dirty="0"/>
                <a:t>局部细节图</a:t>
              </a:r>
            </a:p>
          </p:txBody>
        </p:sp>
        <p:sp>
          <p:nvSpPr>
            <p:cNvPr id="52" name="右箭头 51"/>
            <p:cNvSpPr/>
            <p:nvPr/>
          </p:nvSpPr>
          <p:spPr>
            <a:xfrm>
              <a:off x="3125812" y="2681248"/>
              <a:ext cx="566495" cy="143552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9192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0"/>
    </mc:Choice>
    <mc:Fallback>
      <p:transition spd="slow" advTm="351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05000" y="1739711"/>
            <a:ext cx="5068798" cy="4200742"/>
            <a:chOff x="1836045" y="1250514"/>
            <a:chExt cx="5471900" cy="478479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4295" y="2946244"/>
              <a:ext cx="1603650" cy="1394233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04293" y="2946251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East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6047" y="2946244"/>
              <a:ext cx="1603650" cy="1394233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836045" y="2946251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West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75" y="1250514"/>
              <a:ext cx="1603650" cy="1394233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3770173" y="1250521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North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71" y="4641071"/>
              <a:ext cx="1603650" cy="1394233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3770173" y="4623685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South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71" y="2937100"/>
              <a:ext cx="1603650" cy="1394233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3770169" y="2937107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Top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2-3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零件照片获取结果示意图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-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滤除高光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97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853009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884942" y="1250573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零件照片获取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7749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91"/>
    </mc:Choice>
    <mc:Fallback>
      <p:transition spd="slow" advTm="1349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01628" y="1739709"/>
            <a:ext cx="5072170" cy="4200743"/>
            <a:chOff x="1836048" y="1249030"/>
            <a:chExt cx="5471899" cy="4782766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4302" y="2946244"/>
              <a:ext cx="1603645" cy="1394233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5704300" y="2946250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East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6050" y="2946244"/>
              <a:ext cx="1603645" cy="1394233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1836048" y="2946250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West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79" y="1249030"/>
              <a:ext cx="1603645" cy="1394233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3770177" y="1249036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North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79" y="4637563"/>
              <a:ext cx="1603645" cy="1394233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3770177" y="4637569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South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80" y="2937100"/>
              <a:ext cx="1603645" cy="1394233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3770178" y="2937106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Top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2-4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零件照片获取结果示意图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-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保留高光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97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853009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884942" y="1250573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零件照片获取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0446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9"/>
    </mc:Choice>
    <mc:Fallback>
      <p:transition spd="slow" advTm="288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1740626"/>
            <a:ext cx="9131650" cy="4218317"/>
            <a:chOff x="63979" y="1242204"/>
            <a:chExt cx="8916835" cy="401688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63979" y="1242204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3979" y="5259086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364142" y="1053977"/>
            <a:ext cx="433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算法部分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1776228"/>
            <a:ext cx="7803606" cy="3769483"/>
            <a:chOff x="-56794" y="1437787"/>
            <a:chExt cx="8137798" cy="4025739"/>
          </a:xfrm>
          <a:blipFill>
            <a:blip r:embed="rId3"/>
            <a:tile tx="0" ty="0" sx="84000" sy="100000" flip="none" algn="ctr"/>
          </a:blipFill>
        </p:grpSpPr>
        <p:sp>
          <p:nvSpPr>
            <p:cNvPr id="24" name="空心弧 23"/>
            <p:cNvSpPr/>
            <p:nvPr/>
          </p:nvSpPr>
          <p:spPr>
            <a:xfrm>
              <a:off x="-56794" y="1437787"/>
              <a:ext cx="4025739" cy="4025739"/>
            </a:xfrm>
            <a:prstGeom prst="blockArc">
              <a:avLst>
                <a:gd name="adj1" fmla="val 18900000"/>
                <a:gd name="adj2" fmla="val 2700000"/>
                <a:gd name="adj3" fmla="val 537"/>
              </a:avLst>
            </a:prstGeom>
            <a:grp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任意多边形 25"/>
            <p:cNvSpPr/>
            <p:nvPr/>
          </p:nvSpPr>
          <p:spPr>
            <a:xfrm>
              <a:off x="3846107" y="2383769"/>
              <a:ext cx="4234897" cy="853413"/>
            </a:xfrm>
            <a:custGeom>
              <a:avLst/>
              <a:gdLst>
                <a:gd name="connsiteX0" fmla="*/ 0 w 4234897"/>
                <a:gd name="connsiteY0" fmla="*/ 0 h 853413"/>
                <a:gd name="connsiteX1" fmla="*/ 4234897 w 4234897"/>
                <a:gd name="connsiteY1" fmla="*/ 0 h 853413"/>
                <a:gd name="connsiteX2" fmla="*/ 4234897 w 4234897"/>
                <a:gd name="connsiteY2" fmla="*/ 853413 h 853413"/>
                <a:gd name="connsiteX3" fmla="*/ 0 w 4234897"/>
                <a:gd name="connsiteY3" fmla="*/ 853413 h 853413"/>
                <a:gd name="connsiteX4" fmla="*/ 0 w 4234897"/>
                <a:gd name="connsiteY4" fmla="*/ 0 h 85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4897" h="853413">
                  <a:moveTo>
                    <a:pt x="0" y="0"/>
                  </a:moveTo>
                  <a:lnTo>
                    <a:pt x="4234897" y="0"/>
                  </a:lnTo>
                  <a:lnTo>
                    <a:pt x="4234897" y="853413"/>
                  </a:lnTo>
                  <a:lnTo>
                    <a:pt x="0" y="8534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7397" tIns="60960" rIns="60960" bIns="60960" numCol="1" spcCol="1270" anchor="ctr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solidFill>
                    <a:schemeClr val="tx1"/>
                  </a:solidFill>
                  <a:latin typeface="方正北魏楷书简体" panose="03000509000000000000" charset="-122"/>
                  <a:ea typeface="方正北魏楷书简体" panose="03000509000000000000" charset="-122"/>
                </a:rPr>
                <a:t>校正算法</a:t>
              </a:r>
              <a:endParaRPr lang="zh-CN" altLang="en-US" sz="2000" kern="1200" dirty="0">
                <a:solidFill>
                  <a:schemeClr val="tx1"/>
                </a:solidFill>
                <a:latin typeface="方正北魏楷书简体" panose="03000509000000000000" charset="-122"/>
                <a:ea typeface="方正北魏楷书简体" panose="03000509000000000000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312724" y="2277092"/>
              <a:ext cx="1066766" cy="1066766"/>
            </a:xfrm>
            <a:prstGeom prst="ellipse">
              <a:avLst/>
            </a:prstGeom>
            <a:blipFill>
              <a:blip r:embed="rId3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1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3846107" y="3664128"/>
              <a:ext cx="4234897" cy="853413"/>
            </a:xfrm>
            <a:custGeom>
              <a:avLst/>
              <a:gdLst>
                <a:gd name="connsiteX0" fmla="*/ 0 w 4234897"/>
                <a:gd name="connsiteY0" fmla="*/ 0 h 853413"/>
                <a:gd name="connsiteX1" fmla="*/ 4234897 w 4234897"/>
                <a:gd name="connsiteY1" fmla="*/ 0 h 853413"/>
                <a:gd name="connsiteX2" fmla="*/ 4234897 w 4234897"/>
                <a:gd name="connsiteY2" fmla="*/ 853413 h 853413"/>
                <a:gd name="connsiteX3" fmla="*/ 0 w 4234897"/>
                <a:gd name="connsiteY3" fmla="*/ 853413 h 853413"/>
                <a:gd name="connsiteX4" fmla="*/ 0 w 4234897"/>
                <a:gd name="connsiteY4" fmla="*/ 0 h 85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4897" h="853413">
                  <a:moveTo>
                    <a:pt x="0" y="0"/>
                  </a:moveTo>
                  <a:lnTo>
                    <a:pt x="4234897" y="0"/>
                  </a:lnTo>
                  <a:lnTo>
                    <a:pt x="4234897" y="853413"/>
                  </a:lnTo>
                  <a:lnTo>
                    <a:pt x="0" y="8534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7397" tIns="60960" rIns="60960" bIns="60960" numCol="1" spcCol="1270" anchor="ctr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charset="-122"/>
                  <a:ea typeface="方正北魏楷书简体" panose="03000509000000000000" charset="-122"/>
                </a:rPr>
                <a:t>法线提取算法</a:t>
              </a:r>
              <a:endParaRPr lang="zh-CN" altLang="en-US" sz="2000" kern="1200" dirty="0">
                <a:latin typeface="方正北魏楷书简体" panose="03000509000000000000" charset="-122"/>
                <a:ea typeface="方正北魏楷书简体" panose="03000509000000000000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312724" y="3557452"/>
              <a:ext cx="1066766" cy="1066766"/>
            </a:xfrm>
            <a:prstGeom prst="ellipse">
              <a:avLst/>
            </a:prstGeom>
            <a:blipFill>
              <a:blip r:embed="rId3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2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799365" y="2506807"/>
            <a:ext cx="1038092" cy="23083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2"/>
                </a:solidFill>
                <a:latin typeface="+mj-ea"/>
                <a:ea typeface="+mj-ea"/>
              </a:rPr>
              <a:t>算法部分</a:t>
            </a:r>
            <a:endParaRPr lang="zh-CN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7307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3"/>
    </mc:Choice>
    <mc:Fallback>
      <p:transition spd="slow" advTm="600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Freeform 9"/>
          <p:cNvSpPr>
            <a:spLocks noEditPoints="1"/>
          </p:cNvSpPr>
          <p:nvPr/>
        </p:nvSpPr>
        <p:spPr bwMode="auto">
          <a:xfrm>
            <a:off x="2405001" y="3230895"/>
            <a:ext cx="1019426" cy="989643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校正算法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329704" y="4049656"/>
            <a:ext cx="1390884" cy="1333610"/>
            <a:chOff x="586346" y="1756272"/>
            <a:chExt cx="1467492" cy="1427537"/>
          </a:xfrm>
        </p:grpSpPr>
        <p:sp>
          <p:nvSpPr>
            <p:cNvPr id="31" name="Freeform 14"/>
            <p:cNvSpPr>
              <a:spLocks noEditPoints="1"/>
            </p:cNvSpPr>
            <p:nvPr/>
          </p:nvSpPr>
          <p:spPr bwMode="auto">
            <a:xfrm>
              <a:off x="586346" y="1756272"/>
              <a:ext cx="1467492" cy="1427537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5 h 496"/>
                <a:gd name="T6" fmla="*/ 441 w 496"/>
                <a:gd name="T7" fmla="*/ 113 h 496"/>
                <a:gd name="T8" fmla="*/ 442 w 496"/>
                <a:gd name="T9" fmla="*/ 95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7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6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07 h 496"/>
                <a:gd name="T88" fmla="*/ 190 w 496"/>
                <a:gd name="T89" fmla="*/ 249 h 496"/>
                <a:gd name="T90" fmla="*/ 248 w 496"/>
                <a:gd name="T91" fmla="*/ 191 h 496"/>
                <a:gd name="T92" fmla="*/ 306 w 496"/>
                <a:gd name="T93" fmla="*/ 249 h 496"/>
                <a:gd name="T94" fmla="*/ 248 w 496"/>
                <a:gd name="T95" fmla="*/ 307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5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5"/>
                  </a:cubicBezTo>
                  <a:cubicBezTo>
                    <a:pt x="431" y="80"/>
                    <a:pt x="417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7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8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8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4"/>
                    <a:pt x="153" y="417"/>
                    <a:pt x="173" y="426"/>
                  </a:cubicBezTo>
                  <a:cubicBezTo>
                    <a:pt x="195" y="435"/>
                    <a:pt x="208" y="457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4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8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3"/>
                    <a:pt x="455" y="289"/>
                    <a:pt x="476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07"/>
                  </a:moveTo>
                  <a:cubicBezTo>
                    <a:pt x="216" y="307"/>
                    <a:pt x="190" y="281"/>
                    <a:pt x="190" y="249"/>
                  </a:cubicBezTo>
                  <a:cubicBezTo>
                    <a:pt x="190" y="217"/>
                    <a:pt x="216" y="191"/>
                    <a:pt x="248" y="191"/>
                  </a:cubicBezTo>
                  <a:cubicBezTo>
                    <a:pt x="280" y="191"/>
                    <a:pt x="306" y="217"/>
                    <a:pt x="306" y="249"/>
                  </a:cubicBezTo>
                  <a:cubicBezTo>
                    <a:pt x="306" y="281"/>
                    <a:pt x="280" y="307"/>
                    <a:pt x="248" y="307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9"/>
            <p:cNvSpPr>
              <a:spLocks noEditPoints="1"/>
            </p:cNvSpPr>
            <p:nvPr/>
          </p:nvSpPr>
          <p:spPr bwMode="auto">
            <a:xfrm>
              <a:off x="968254" y="2140888"/>
              <a:ext cx="703674" cy="686035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8 h 238"/>
                <a:gd name="T12" fmla="*/ 8 w 238"/>
                <a:gd name="T13" fmla="*/ 119 h 238"/>
                <a:gd name="T14" fmla="*/ 119 w 238"/>
                <a:gd name="T15" fmla="*/ 230 h 238"/>
                <a:gd name="T16" fmla="*/ 230 w 238"/>
                <a:gd name="T17" fmla="*/ 119 h 238"/>
                <a:gd name="T18" fmla="*/ 119 w 238"/>
                <a:gd name="T19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8"/>
                  </a:moveTo>
                  <a:cubicBezTo>
                    <a:pt x="58" y="8"/>
                    <a:pt x="8" y="58"/>
                    <a:pt x="8" y="119"/>
                  </a:cubicBezTo>
                  <a:cubicBezTo>
                    <a:pt x="8" y="180"/>
                    <a:pt x="58" y="230"/>
                    <a:pt x="119" y="230"/>
                  </a:cubicBezTo>
                  <a:cubicBezTo>
                    <a:pt x="180" y="230"/>
                    <a:pt x="230" y="180"/>
                    <a:pt x="230" y="119"/>
                  </a:cubicBezTo>
                  <a:cubicBezTo>
                    <a:pt x="230" y="58"/>
                    <a:pt x="180" y="8"/>
                    <a:pt x="11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790085" y="3502305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颜色校正：</a:t>
            </a:r>
            <a:r>
              <a:rPr lang="en-US" altLang="zh-CN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24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色标准色卡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976962" y="2426006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白平衡校正：白卡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45718" y="1937647"/>
            <a:ext cx="1468996" cy="1427537"/>
            <a:chOff x="707383" y="2902309"/>
            <a:chExt cx="1468996" cy="1427537"/>
          </a:xfrm>
        </p:grpSpPr>
        <p:sp>
          <p:nvSpPr>
            <p:cNvPr id="39" name="Freeform 12"/>
            <p:cNvSpPr>
              <a:spLocks noEditPoints="1"/>
            </p:cNvSpPr>
            <p:nvPr/>
          </p:nvSpPr>
          <p:spPr bwMode="auto">
            <a:xfrm>
              <a:off x="707383" y="2902309"/>
              <a:ext cx="1468996" cy="1427537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4 h 496"/>
                <a:gd name="T6" fmla="*/ 441 w 496"/>
                <a:gd name="T7" fmla="*/ 113 h 496"/>
                <a:gd name="T8" fmla="*/ 442 w 496"/>
                <a:gd name="T9" fmla="*/ 94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6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7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31 h 496"/>
                <a:gd name="T88" fmla="*/ 166 w 496"/>
                <a:gd name="T89" fmla="*/ 249 h 496"/>
                <a:gd name="T90" fmla="*/ 248 w 496"/>
                <a:gd name="T91" fmla="*/ 166 h 496"/>
                <a:gd name="T92" fmla="*/ 331 w 496"/>
                <a:gd name="T93" fmla="*/ 249 h 496"/>
                <a:gd name="T94" fmla="*/ 248 w 496"/>
                <a:gd name="T95" fmla="*/ 331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4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4"/>
                  </a:cubicBezTo>
                  <a:cubicBezTo>
                    <a:pt x="431" y="80"/>
                    <a:pt x="418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6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7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7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3"/>
                    <a:pt x="153" y="417"/>
                    <a:pt x="173" y="426"/>
                  </a:cubicBezTo>
                  <a:cubicBezTo>
                    <a:pt x="195" y="435"/>
                    <a:pt x="208" y="456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3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7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2"/>
                    <a:pt x="455" y="289"/>
                    <a:pt x="477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31"/>
                  </a:moveTo>
                  <a:cubicBezTo>
                    <a:pt x="203" y="331"/>
                    <a:pt x="166" y="294"/>
                    <a:pt x="166" y="249"/>
                  </a:cubicBezTo>
                  <a:cubicBezTo>
                    <a:pt x="166" y="203"/>
                    <a:pt x="203" y="166"/>
                    <a:pt x="248" y="166"/>
                  </a:cubicBezTo>
                  <a:cubicBezTo>
                    <a:pt x="294" y="166"/>
                    <a:pt x="331" y="203"/>
                    <a:pt x="331" y="249"/>
                  </a:cubicBezTo>
                  <a:cubicBezTo>
                    <a:pt x="331" y="294"/>
                    <a:pt x="294" y="331"/>
                    <a:pt x="248" y="331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6"/>
            <p:cNvSpPr>
              <a:spLocks noEditPoints="1"/>
            </p:cNvSpPr>
            <p:nvPr/>
          </p:nvSpPr>
          <p:spPr bwMode="auto">
            <a:xfrm>
              <a:off x="1077263" y="3262842"/>
              <a:ext cx="729236" cy="707931"/>
            </a:xfrm>
            <a:custGeom>
              <a:avLst/>
              <a:gdLst>
                <a:gd name="T0" fmla="*/ 123 w 246"/>
                <a:gd name="T1" fmla="*/ 246 h 246"/>
                <a:gd name="T2" fmla="*/ 0 w 246"/>
                <a:gd name="T3" fmla="*/ 123 h 246"/>
                <a:gd name="T4" fmla="*/ 123 w 246"/>
                <a:gd name="T5" fmla="*/ 0 h 246"/>
                <a:gd name="T6" fmla="*/ 246 w 246"/>
                <a:gd name="T7" fmla="*/ 123 h 246"/>
                <a:gd name="T8" fmla="*/ 123 w 246"/>
                <a:gd name="T9" fmla="*/ 246 h 246"/>
                <a:gd name="T10" fmla="*/ 123 w 246"/>
                <a:gd name="T11" fmla="*/ 16 h 246"/>
                <a:gd name="T12" fmla="*/ 16 w 246"/>
                <a:gd name="T13" fmla="*/ 123 h 246"/>
                <a:gd name="T14" fmla="*/ 123 w 246"/>
                <a:gd name="T15" fmla="*/ 230 h 246"/>
                <a:gd name="T16" fmla="*/ 230 w 246"/>
                <a:gd name="T17" fmla="*/ 123 h 246"/>
                <a:gd name="T18" fmla="*/ 123 w 246"/>
                <a:gd name="T19" fmla="*/ 1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246">
                  <a:moveTo>
                    <a:pt x="123" y="246"/>
                  </a:moveTo>
                  <a:cubicBezTo>
                    <a:pt x="55" y="246"/>
                    <a:pt x="0" y="191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191" y="0"/>
                    <a:pt x="246" y="55"/>
                    <a:pt x="246" y="123"/>
                  </a:cubicBezTo>
                  <a:cubicBezTo>
                    <a:pt x="246" y="191"/>
                    <a:pt x="191" y="246"/>
                    <a:pt x="123" y="246"/>
                  </a:cubicBezTo>
                  <a:close/>
                  <a:moveTo>
                    <a:pt x="123" y="16"/>
                  </a:moveTo>
                  <a:cubicBezTo>
                    <a:pt x="64" y="16"/>
                    <a:pt x="16" y="64"/>
                    <a:pt x="16" y="123"/>
                  </a:cubicBezTo>
                  <a:cubicBezTo>
                    <a:pt x="16" y="182"/>
                    <a:pt x="64" y="230"/>
                    <a:pt x="123" y="230"/>
                  </a:cubicBezTo>
                  <a:cubicBezTo>
                    <a:pt x="182" y="230"/>
                    <a:pt x="230" y="182"/>
                    <a:pt x="230" y="123"/>
                  </a:cubicBezTo>
                  <a:cubicBezTo>
                    <a:pt x="230" y="64"/>
                    <a:pt x="182" y="16"/>
                    <a:pt x="12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 flipV="1">
            <a:off x="2195704" y="2365585"/>
            <a:ext cx="3585946" cy="26006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180216" y="2854901"/>
            <a:ext cx="3585946" cy="4470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Freeform 19"/>
          <p:cNvSpPr>
            <a:spLocks noChangeAspect="1" noEditPoints="1"/>
          </p:cNvSpPr>
          <p:nvPr/>
        </p:nvSpPr>
        <p:spPr bwMode="auto">
          <a:xfrm>
            <a:off x="2641803" y="3457501"/>
            <a:ext cx="545822" cy="524511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3187625" y="3480083"/>
            <a:ext cx="4362706" cy="18832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2856471" y="3979553"/>
            <a:ext cx="4764406" cy="44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2581721" y="5040696"/>
            <a:ext cx="3401068" cy="989643"/>
            <a:chOff x="2581721" y="5040696"/>
            <a:chExt cx="3401068" cy="989643"/>
          </a:xfrm>
        </p:grpSpPr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2581721" y="5040696"/>
              <a:ext cx="1019426" cy="989643"/>
            </a:xfrm>
            <a:custGeom>
              <a:avLst/>
              <a:gdLst>
                <a:gd name="T0" fmla="*/ 343 w 344"/>
                <a:gd name="T1" fmla="*/ 153 h 344"/>
                <a:gd name="T2" fmla="*/ 332 w 344"/>
                <a:gd name="T3" fmla="*/ 144 h 344"/>
                <a:gd name="T4" fmla="*/ 296 w 344"/>
                <a:gd name="T5" fmla="*/ 121 h 344"/>
                <a:gd name="T6" fmla="*/ 306 w 344"/>
                <a:gd name="T7" fmla="*/ 78 h 344"/>
                <a:gd name="T8" fmla="*/ 307 w 344"/>
                <a:gd name="T9" fmla="*/ 65 h 344"/>
                <a:gd name="T10" fmla="*/ 280 w 344"/>
                <a:gd name="T11" fmla="*/ 38 h 344"/>
                <a:gd name="T12" fmla="*/ 267 w 344"/>
                <a:gd name="T13" fmla="*/ 39 h 344"/>
                <a:gd name="T14" fmla="*/ 224 w 344"/>
                <a:gd name="T15" fmla="*/ 49 h 344"/>
                <a:gd name="T16" fmla="*/ 200 w 344"/>
                <a:gd name="T17" fmla="*/ 11 h 344"/>
                <a:gd name="T18" fmla="*/ 192 w 344"/>
                <a:gd name="T19" fmla="*/ 1 h 344"/>
                <a:gd name="T20" fmla="*/ 153 w 344"/>
                <a:gd name="T21" fmla="*/ 1 h 344"/>
                <a:gd name="T22" fmla="*/ 145 w 344"/>
                <a:gd name="T23" fmla="*/ 11 h 344"/>
                <a:gd name="T24" fmla="*/ 121 w 344"/>
                <a:gd name="T25" fmla="*/ 48 h 344"/>
                <a:gd name="T26" fmla="*/ 79 w 344"/>
                <a:gd name="T27" fmla="*/ 38 h 344"/>
                <a:gd name="T28" fmla="*/ 66 w 344"/>
                <a:gd name="T29" fmla="*/ 37 h 344"/>
                <a:gd name="T30" fmla="*/ 38 w 344"/>
                <a:gd name="T31" fmla="*/ 64 h 344"/>
                <a:gd name="T32" fmla="*/ 39 w 344"/>
                <a:gd name="T33" fmla="*/ 77 h 344"/>
                <a:gd name="T34" fmla="*/ 49 w 344"/>
                <a:gd name="T35" fmla="*/ 120 h 344"/>
                <a:gd name="T36" fmla="*/ 11 w 344"/>
                <a:gd name="T37" fmla="*/ 144 h 344"/>
                <a:gd name="T38" fmla="*/ 1 w 344"/>
                <a:gd name="T39" fmla="*/ 152 h 344"/>
                <a:gd name="T40" fmla="*/ 1 w 344"/>
                <a:gd name="T41" fmla="*/ 191 h 344"/>
                <a:gd name="T42" fmla="*/ 13 w 344"/>
                <a:gd name="T43" fmla="*/ 200 h 344"/>
                <a:gd name="T44" fmla="*/ 48 w 344"/>
                <a:gd name="T45" fmla="*/ 223 h 344"/>
                <a:gd name="T46" fmla="*/ 38 w 344"/>
                <a:gd name="T47" fmla="*/ 266 h 344"/>
                <a:gd name="T48" fmla="*/ 37 w 344"/>
                <a:gd name="T49" fmla="*/ 279 h 344"/>
                <a:gd name="T50" fmla="*/ 64 w 344"/>
                <a:gd name="T51" fmla="*/ 306 h 344"/>
                <a:gd name="T52" fmla="*/ 77 w 344"/>
                <a:gd name="T53" fmla="*/ 305 h 344"/>
                <a:gd name="T54" fmla="*/ 120 w 344"/>
                <a:gd name="T55" fmla="*/ 295 h 344"/>
                <a:gd name="T56" fmla="*/ 144 w 344"/>
                <a:gd name="T57" fmla="*/ 333 h 344"/>
                <a:gd name="T58" fmla="*/ 152 w 344"/>
                <a:gd name="T59" fmla="*/ 343 h 344"/>
                <a:gd name="T60" fmla="*/ 172 w 344"/>
                <a:gd name="T61" fmla="*/ 344 h 344"/>
                <a:gd name="T62" fmla="*/ 191 w 344"/>
                <a:gd name="T63" fmla="*/ 343 h 344"/>
                <a:gd name="T64" fmla="*/ 199 w 344"/>
                <a:gd name="T65" fmla="*/ 333 h 344"/>
                <a:gd name="T66" fmla="*/ 223 w 344"/>
                <a:gd name="T67" fmla="*/ 296 h 344"/>
                <a:gd name="T68" fmla="*/ 265 w 344"/>
                <a:gd name="T69" fmla="*/ 306 h 344"/>
                <a:gd name="T70" fmla="*/ 278 w 344"/>
                <a:gd name="T71" fmla="*/ 307 h 344"/>
                <a:gd name="T72" fmla="*/ 306 w 344"/>
                <a:gd name="T73" fmla="*/ 280 h 344"/>
                <a:gd name="T74" fmla="*/ 305 w 344"/>
                <a:gd name="T75" fmla="*/ 267 h 344"/>
                <a:gd name="T76" fmla="*/ 295 w 344"/>
                <a:gd name="T77" fmla="*/ 224 h 344"/>
                <a:gd name="T78" fmla="*/ 331 w 344"/>
                <a:gd name="T79" fmla="*/ 200 h 344"/>
                <a:gd name="T80" fmla="*/ 333 w 344"/>
                <a:gd name="T81" fmla="*/ 200 h 344"/>
                <a:gd name="T82" fmla="*/ 343 w 344"/>
                <a:gd name="T83" fmla="*/ 192 h 344"/>
                <a:gd name="T84" fmla="*/ 343 w 344"/>
                <a:gd name="T85" fmla="*/ 153 h 344"/>
                <a:gd name="T86" fmla="*/ 172 w 344"/>
                <a:gd name="T87" fmla="*/ 230 h 344"/>
                <a:gd name="T88" fmla="*/ 115 w 344"/>
                <a:gd name="T89" fmla="*/ 172 h 344"/>
                <a:gd name="T90" fmla="*/ 172 w 344"/>
                <a:gd name="T91" fmla="*/ 115 h 344"/>
                <a:gd name="T92" fmla="*/ 230 w 344"/>
                <a:gd name="T93" fmla="*/ 172 h 344"/>
                <a:gd name="T94" fmla="*/ 172 w 344"/>
                <a:gd name="T95" fmla="*/ 230 h 344"/>
                <a:gd name="T96" fmla="*/ 172 w 344"/>
                <a:gd name="T97" fmla="*/ 230 h 344"/>
                <a:gd name="T98" fmla="*/ 172 w 344"/>
                <a:gd name="T99" fmla="*/ 23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4" h="344">
                  <a:moveTo>
                    <a:pt x="343" y="153"/>
                  </a:moveTo>
                  <a:cubicBezTo>
                    <a:pt x="342" y="148"/>
                    <a:pt x="337" y="144"/>
                    <a:pt x="332" y="144"/>
                  </a:cubicBezTo>
                  <a:cubicBezTo>
                    <a:pt x="316" y="144"/>
                    <a:pt x="302" y="135"/>
                    <a:pt x="296" y="121"/>
                  </a:cubicBezTo>
                  <a:cubicBezTo>
                    <a:pt x="290" y="106"/>
                    <a:pt x="294" y="89"/>
                    <a:pt x="306" y="78"/>
                  </a:cubicBezTo>
                  <a:cubicBezTo>
                    <a:pt x="309" y="75"/>
                    <a:pt x="310" y="69"/>
                    <a:pt x="307" y="65"/>
                  </a:cubicBezTo>
                  <a:cubicBezTo>
                    <a:pt x="299" y="55"/>
                    <a:pt x="290" y="46"/>
                    <a:pt x="280" y="38"/>
                  </a:cubicBezTo>
                  <a:cubicBezTo>
                    <a:pt x="276" y="35"/>
                    <a:pt x="270" y="35"/>
                    <a:pt x="267" y="39"/>
                  </a:cubicBezTo>
                  <a:cubicBezTo>
                    <a:pt x="256" y="50"/>
                    <a:pt x="238" y="55"/>
                    <a:pt x="224" y="49"/>
                  </a:cubicBezTo>
                  <a:cubicBezTo>
                    <a:pt x="209" y="42"/>
                    <a:pt x="200" y="27"/>
                    <a:pt x="200" y="11"/>
                  </a:cubicBezTo>
                  <a:cubicBezTo>
                    <a:pt x="201" y="6"/>
                    <a:pt x="197" y="2"/>
                    <a:pt x="192" y="1"/>
                  </a:cubicBezTo>
                  <a:cubicBezTo>
                    <a:pt x="179" y="0"/>
                    <a:pt x="166" y="0"/>
                    <a:pt x="153" y="1"/>
                  </a:cubicBezTo>
                  <a:cubicBezTo>
                    <a:pt x="148" y="2"/>
                    <a:pt x="145" y="6"/>
                    <a:pt x="145" y="11"/>
                  </a:cubicBezTo>
                  <a:cubicBezTo>
                    <a:pt x="145" y="27"/>
                    <a:pt x="136" y="42"/>
                    <a:pt x="121" y="48"/>
                  </a:cubicBezTo>
                  <a:cubicBezTo>
                    <a:pt x="107" y="53"/>
                    <a:pt x="89" y="49"/>
                    <a:pt x="79" y="38"/>
                  </a:cubicBezTo>
                  <a:cubicBezTo>
                    <a:pt x="75" y="34"/>
                    <a:pt x="70" y="34"/>
                    <a:pt x="66" y="37"/>
                  </a:cubicBezTo>
                  <a:cubicBezTo>
                    <a:pt x="56" y="45"/>
                    <a:pt x="46" y="54"/>
                    <a:pt x="38" y="64"/>
                  </a:cubicBezTo>
                  <a:cubicBezTo>
                    <a:pt x="35" y="68"/>
                    <a:pt x="35" y="74"/>
                    <a:pt x="39" y="77"/>
                  </a:cubicBezTo>
                  <a:cubicBezTo>
                    <a:pt x="51" y="88"/>
                    <a:pt x="55" y="106"/>
                    <a:pt x="49" y="120"/>
                  </a:cubicBezTo>
                  <a:cubicBezTo>
                    <a:pt x="43" y="134"/>
                    <a:pt x="28" y="144"/>
                    <a:pt x="11" y="144"/>
                  </a:cubicBezTo>
                  <a:cubicBezTo>
                    <a:pt x="6" y="143"/>
                    <a:pt x="2" y="147"/>
                    <a:pt x="1" y="152"/>
                  </a:cubicBezTo>
                  <a:cubicBezTo>
                    <a:pt x="0" y="165"/>
                    <a:pt x="0" y="178"/>
                    <a:pt x="1" y="191"/>
                  </a:cubicBezTo>
                  <a:cubicBezTo>
                    <a:pt x="2" y="196"/>
                    <a:pt x="8" y="200"/>
                    <a:pt x="13" y="200"/>
                  </a:cubicBezTo>
                  <a:cubicBezTo>
                    <a:pt x="27" y="199"/>
                    <a:pt x="42" y="208"/>
                    <a:pt x="48" y="223"/>
                  </a:cubicBezTo>
                  <a:cubicBezTo>
                    <a:pt x="54" y="238"/>
                    <a:pt x="50" y="255"/>
                    <a:pt x="38" y="266"/>
                  </a:cubicBezTo>
                  <a:cubicBezTo>
                    <a:pt x="35" y="269"/>
                    <a:pt x="34" y="275"/>
                    <a:pt x="37" y="279"/>
                  </a:cubicBezTo>
                  <a:cubicBezTo>
                    <a:pt x="45" y="289"/>
                    <a:pt x="54" y="298"/>
                    <a:pt x="64" y="306"/>
                  </a:cubicBezTo>
                  <a:cubicBezTo>
                    <a:pt x="68" y="309"/>
                    <a:pt x="74" y="309"/>
                    <a:pt x="77" y="305"/>
                  </a:cubicBezTo>
                  <a:cubicBezTo>
                    <a:pt x="88" y="294"/>
                    <a:pt x="106" y="289"/>
                    <a:pt x="120" y="295"/>
                  </a:cubicBezTo>
                  <a:cubicBezTo>
                    <a:pt x="135" y="302"/>
                    <a:pt x="144" y="317"/>
                    <a:pt x="144" y="333"/>
                  </a:cubicBezTo>
                  <a:cubicBezTo>
                    <a:pt x="143" y="338"/>
                    <a:pt x="147" y="342"/>
                    <a:pt x="152" y="343"/>
                  </a:cubicBezTo>
                  <a:cubicBezTo>
                    <a:pt x="159" y="343"/>
                    <a:pt x="165" y="344"/>
                    <a:pt x="172" y="344"/>
                  </a:cubicBezTo>
                  <a:cubicBezTo>
                    <a:pt x="178" y="344"/>
                    <a:pt x="184" y="344"/>
                    <a:pt x="191" y="343"/>
                  </a:cubicBezTo>
                  <a:cubicBezTo>
                    <a:pt x="196" y="342"/>
                    <a:pt x="199" y="338"/>
                    <a:pt x="199" y="333"/>
                  </a:cubicBezTo>
                  <a:cubicBezTo>
                    <a:pt x="199" y="317"/>
                    <a:pt x="208" y="302"/>
                    <a:pt x="223" y="296"/>
                  </a:cubicBezTo>
                  <a:cubicBezTo>
                    <a:pt x="237" y="291"/>
                    <a:pt x="255" y="295"/>
                    <a:pt x="265" y="306"/>
                  </a:cubicBezTo>
                  <a:cubicBezTo>
                    <a:pt x="269" y="310"/>
                    <a:pt x="274" y="310"/>
                    <a:pt x="278" y="307"/>
                  </a:cubicBezTo>
                  <a:cubicBezTo>
                    <a:pt x="289" y="299"/>
                    <a:pt x="298" y="290"/>
                    <a:pt x="306" y="280"/>
                  </a:cubicBezTo>
                  <a:cubicBezTo>
                    <a:pt x="309" y="276"/>
                    <a:pt x="309" y="270"/>
                    <a:pt x="305" y="267"/>
                  </a:cubicBezTo>
                  <a:cubicBezTo>
                    <a:pt x="293" y="256"/>
                    <a:pt x="289" y="238"/>
                    <a:pt x="295" y="224"/>
                  </a:cubicBezTo>
                  <a:cubicBezTo>
                    <a:pt x="301" y="210"/>
                    <a:pt x="315" y="200"/>
                    <a:pt x="331" y="200"/>
                  </a:cubicBezTo>
                  <a:cubicBezTo>
                    <a:pt x="333" y="200"/>
                    <a:pt x="333" y="200"/>
                    <a:pt x="333" y="200"/>
                  </a:cubicBezTo>
                  <a:cubicBezTo>
                    <a:pt x="338" y="201"/>
                    <a:pt x="342" y="197"/>
                    <a:pt x="343" y="192"/>
                  </a:cubicBezTo>
                  <a:cubicBezTo>
                    <a:pt x="344" y="179"/>
                    <a:pt x="344" y="166"/>
                    <a:pt x="343" y="153"/>
                  </a:cubicBezTo>
                  <a:close/>
                  <a:moveTo>
                    <a:pt x="172" y="230"/>
                  </a:moveTo>
                  <a:cubicBezTo>
                    <a:pt x="141" y="230"/>
                    <a:pt x="115" y="204"/>
                    <a:pt x="115" y="172"/>
                  </a:cubicBezTo>
                  <a:cubicBezTo>
                    <a:pt x="115" y="141"/>
                    <a:pt x="141" y="115"/>
                    <a:pt x="172" y="115"/>
                  </a:cubicBezTo>
                  <a:cubicBezTo>
                    <a:pt x="204" y="115"/>
                    <a:pt x="230" y="141"/>
                    <a:pt x="230" y="172"/>
                  </a:cubicBezTo>
                  <a:cubicBezTo>
                    <a:pt x="230" y="204"/>
                    <a:pt x="204" y="230"/>
                    <a:pt x="172" y="230"/>
                  </a:cubicBezTo>
                  <a:close/>
                  <a:moveTo>
                    <a:pt x="172" y="230"/>
                  </a:moveTo>
                  <a:cubicBezTo>
                    <a:pt x="172" y="230"/>
                    <a:pt x="172" y="230"/>
                    <a:pt x="172" y="23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9"/>
            <p:cNvSpPr>
              <a:spLocks noChangeAspect="1" noEditPoints="1"/>
            </p:cNvSpPr>
            <p:nvPr/>
          </p:nvSpPr>
          <p:spPr bwMode="auto">
            <a:xfrm>
              <a:off x="2818523" y="5273261"/>
              <a:ext cx="545822" cy="524511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8 h 238"/>
                <a:gd name="T12" fmla="*/ 8 w 238"/>
                <a:gd name="T13" fmla="*/ 119 h 238"/>
                <a:gd name="T14" fmla="*/ 119 w 238"/>
                <a:gd name="T15" fmla="*/ 230 h 238"/>
                <a:gd name="T16" fmla="*/ 230 w 238"/>
                <a:gd name="T17" fmla="*/ 119 h 238"/>
                <a:gd name="T18" fmla="*/ 119 w 238"/>
                <a:gd name="T19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8"/>
                  </a:moveTo>
                  <a:cubicBezTo>
                    <a:pt x="58" y="8"/>
                    <a:pt x="8" y="58"/>
                    <a:pt x="8" y="119"/>
                  </a:cubicBezTo>
                  <a:cubicBezTo>
                    <a:pt x="8" y="180"/>
                    <a:pt x="58" y="230"/>
                    <a:pt x="119" y="230"/>
                  </a:cubicBezTo>
                  <a:cubicBezTo>
                    <a:pt x="180" y="230"/>
                    <a:pt x="230" y="180"/>
                    <a:pt x="230" y="119"/>
                  </a:cubicBezTo>
                  <a:cubicBezTo>
                    <a:pt x="230" y="58"/>
                    <a:pt x="180" y="8"/>
                    <a:pt x="119" y="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22" name="直接连接符 21"/>
            <p:cNvCxnSpPr>
              <a:stCxn id="29" idx="2"/>
            </p:cNvCxnSpPr>
            <p:nvPr/>
          </p:nvCxnSpPr>
          <p:spPr>
            <a:xfrm flipV="1">
              <a:off x="3458902" y="5381131"/>
              <a:ext cx="2523887" cy="7666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348000" y="5796000"/>
              <a:ext cx="2618444" cy="0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24" name="直接连接符 23"/>
          <p:cNvCxnSpPr/>
          <p:nvPr/>
        </p:nvCxnSpPr>
        <p:spPr>
          <a:xfrm flipV="1">
            <a:off x="2025145" y="4459024"/>
            <a:ext cx="4764406" cy="13876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2025145" y="4951534"/>
            <a:ext cx="4764406" cy="10913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082559" y="4445322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畸变校正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张正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友标定法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90085" y="5388232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光线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补偿算法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852333" y="2441406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40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光线补偿算法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2443887" y="3409731"/>
                <a:ext cx="5229497" cy="1364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16744" lvl="1" indent="-28575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𝐶𝐼𝑚𝑎𝑔𝑒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𝐼𝑚𝑎𝑔𝑒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pPr marL="616744" lvl="1" indent="-28575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𝐶𝑜𝑚𝑝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𝐼𝑚𝑎𝑔𝑒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𝐵𝑎𝑠𝑒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))∗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altLang="zh-CN" dirty="0"/>
              </a:p>
              <a:p>
                <a:pPr marL="330994" lvl="1" indent="0">
                  <a:buNone/>
                </a:pPr>
                <a:endParaRPr lang="en-US" altLang="zh-CN" dirty="0" smtClean="0"/>
              </a:p>
              <a:p>
                <a:pPr marL="330994" lvl="1" indent="0">
                  <a:buNone/>
                </a:pPr>
                <a:r>
                  <a:rPr lang="zh-CN" altLang="en-US" sz="1300" dirty="0" smtClean="0"/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𝐶𝑜𝑚𝑝</m:t>
                        </m:r>
                      </m:e>
                      <m:sub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13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30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CN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30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zh-CN" altLang="zh-CN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𝐵𝑎𝑠𝑒</m:t>
                            </m:r>
                          </m:e>
                          <m:sup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zh-CN" altLang="zh-CN" sz="13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𝐴𝑑𝑗𝑢𝑠𝑡</m:t>
                            </m:r>
                          </m:e>
                          <m:sub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zh-CN" altLang="en-US" sz="13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300" i="1" dirty="0"/>
              </a:p>
              <a:p>
                <a:pPr marL="330994" lvl="1" indent="0" algn="just">
                  <a:buNone/>
                </a:pPr>
                <a:r>
                  <a:rPr lang="en-US" altLang="zh-CN" sz="1300" dirty="0"/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zh-CN" altLang="zh-CN" sz="1300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887" y="3409731"/>
                <a:ext cx="5229497" cy="1364284"/>
              </a:xfrm>
              <a:prstGeom prst="rect">
                <a:avLst/>
              </a:prstGeom>
              <a:blipFill rotWithShape="0">
                <a:blip r:embed="rId4"/>
                <a:stretch>
                  <a:fillRect b="-1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23556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392"/>
    </mc:Choice>
    <mc:Fallback>
      <p:transition spd="slow" advTm="84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0.00069 -0.4257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212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/>
      <p:bldP spid="43" grpId="0"/>
      <p:bldP spid="34" grpId="0" animBg="1"/>
      <p:bldP spid="30" grpId="0"/>
      <p:bldP spid="48" grpId="0"/>
      <p:bldP spid="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法线</a:t>
            </a: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提取算法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16779" y="1716095"/>
                <a:ext cx="7974375" cy="5433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30994" lvl="1" indent="0">
                  <a:buNone/>
                </a:pPr>
                <a:r>
                  <a:rPr lang="en-US" altLang="zh-CN" dirty="0"/>
                  <a:t>1. </a:t>
                </a:r>
                <a:r>
                  <a:rPr lang="zh-CN" altLang="en-US" dirty="0"/>
                  <a:t>获滤除高光照片亮度：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2. </a:t>
                </a:r>
                <a:r>
                  <a:rPr lang="zh-CN" altLang="en-US" dirty="0"/>
                  <a:t>新建</a:t>
                </a:r>
                <a:r>
                  <a:rPr lang="en-US" altLang="zh-CN" dirty="0" err="1"/>
                  <a:t>SouthEast</a:t>
                </a:r>
                <a:r>
                  <a:rPr lang="zh-CN" altLang="en-US" dirty="0"/>
                  <a:t>和</a:t>
                </a:r>
                <a:r>
                  <a:rPr lang="en-US" altLang="zh-CN" dirty="0" err="1"/>
                  <a:t>NorthWest</a:t>
                </a: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zh-CN" altLang="en-US" dirty="0"/>
                  <a:t>作为</a:t>
                </a:r>
                <a:r>
                  <a:rPr lang="en-US" altLang="zh-CN" dirty="0" err="1"/>
                  <a:t>SouthEast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通道，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zh-CN" altLang="en-US" dirty="0"/>
                  <a:t>作为</a:t>
                </a:r>
                <a:r>
                  <a:rPr lang="en-US" altLang="zh-CN" dirty="0" err="1"/>
                  <a:t>SouthEast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通道，</a:t>
                </a: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zh-CN" altLang="en-US" dirty="0"/>
                  <a:t>作为</a:t>
                </a:r>
                <a:r>
                  <a:rPr lang="en-US" altLang="zh-CN" dirty="0" err="1"/>
                  <a:t>NorthWest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通道，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zh-CN" altLang="en-US" dirty="0"/>
                  <a:t>作为</a:t>
                </a:r>
                <a:r>
                  <a:rPr lang="en-US" altLang="zh-CN" dirty="0" err="1"/>
                  <a:t>NorthWest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通道。</a:t>
                </a:r>
                <a:endParaRPr lang="en-US" altLang="zh-CN" dirty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3. </a:t>
                </a:r>
                <a:r>
                  <a:rPr lang="zh-CN" altLang="en-US" dirty="0"/>
                  <a:t>分别调整</a:t>
                </a:r>
                <a:r>
                  <a:rPr lang="en-US" altLang="zh-CN" dirty="0" err="1"/>
                  <a:t>SouthEast</a:t>
                </a:r>
                <a:r>
                  <a:rPr lang="zh-CN" altLang="en-US" dirty="0"/>
                  <a:t>和</a:t>
                </a:r>
                <a:r>
                  <a:rPr lang="en-US" altLang="zh-CN" dirty="0" err="1"/>
                  <a:t>NorthWest</a:t>
                </a:r>
                <a:r>
                  <a:rPr lang="zh-CN" altLang="en-US" dirty="0"/>
                  <a:t>色阶到</a:t>
                </a:r>
                <a:r>
                  <a:rPr lang="en-US" altLang="zh-CN" dirty="0"/>
                  <a:t>[0.5-1.0]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[0.0=0.5]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330994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dirty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4. </a:t>
                </a:r>
                <a:r>
                  <a:rPr lang="zh-CN" altLang="en-US" dirty="0"/>
                  <a:t>计算</a:t>
                </a:r>
                <a:r>
                  <a:rPr lang="en-US" altLang="zh-CN" dirty="0"/>
                  <a:t>Normal1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通道：</a:t>
                </a:r>
                <a:r>
                  <a:rPr lang="en-US" altLang="zh-CN" dirty="0"/>
                  <a:t>Normal1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NorthWest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SouthEast</m:t>
                    </m:r>
                  </m:oMath>
                </a14:m>
                <a:endParaRPr lang="en-US" altLang="zh-CN" dirty="0" smtClean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5. </a:t>
                </a:r>
                <a:r>
                  <a:rPr lang="zh-CN" altLang="en-US" dirty="0"/>
                  <a:t>计算</a:t>
                </a:r>
                <a:r>
                  <a:rPr lang="en-US" altLang="zh-CN" dirty="0"/>
                  <a:t>Normal1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通道：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=2.0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1.0−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i="1">
                        <a:latin typeface="Cambria Math" panose="02040503050406030204" pitchFamily="18" charset="0"/>
                      </a:rPr>
                      <m:t>−1.0</m:t>
                    </m:r>
                  </m:oMath>
                </a14:m>
                <a:endParaRPr lang="en-US" altLang="zh-CN" dirty="0" smtClean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6. </a:t>
                </a:r>
                <a:r>
                  <a:rPr lang="zh-CN" altLang="en-US" dirty="0"/>
                  <a:t>使用保留高光的照片用同样的方法计算</a:t>
                </a:r>
                <a:r>
                  <a:rPr lang="en-US" altLang="zh-CN" dirty="0"/>
                  <a:t>Normal2</a:t>
                </a:r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7. </a:t>
                </a:r>
                <a:r>
                  <a:rPr lang="zh-CN" altLang="en-US" dirty="0"/>
                  <a:t>计算最终法线：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Normal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Normal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Normal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US" altLang="zh-CN" dirty="0"/>
              </a:p>
              <a:p>
                <a:pPr marL="330994" lvl="1" indent="0">
                  <a:buNone/>
                </a:pPr>
                <a:endParaRPr lang="zh-CN" altLang="zh-CN" dirty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endParaRPr lang="zh-CN" altLang="zh-CN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79" y="1716095"/>
                <a:ext cx="7974375" cy="5433732"/>
              </a:xfrm>
              <a:prstGeom prst="rect">
                <a:avLst/>
              </a:prstGeom>
              <a:blipFill rotWithShape="0">
                <a:blip r:embed="rId3"/>
                <a:stretch>
                  <a:fillRect t="-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5484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97"/>
    </mc:Choice>
    <mc:Fallback>
      <p:transition spd="slow" advTm="4889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2-4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法线提取结果示意图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97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853009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884942" y="1250573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零件照片获取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88" y="2683746"/>
            <a:ext cx="2451075" cy="244766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81" y="2683746"/>
            <a:ext cx="2451119" cy="2447662"/>
          </a:xfrm>
          <a:prstGeom prst="rect">
            <a:avLst/>
          </a:prstGeom>
        </p:spPr>
      </p:pic>
      <p:sp>
        <p:nvSpPr>
          <p:cNvPr id="41" name="Freeform 19"/>
          <p:cNvSpPr>
            <a:spLocks noChangeAspect="1" noEditPoints="1"/>
          </p:cNvSpPr>
          <p:nvPr/>
        </p:nvSpPr>
        <p:spPr bwMode="auto">
          <a:xfrm rot="20986122">
            <a:off x="3767618" y="2006627"/>
            <a:ext cx="1369535" cy="677081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accent1"/>
            </a:solidFill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399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142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2"/>
    </mc:Choice>
    <mc:Fallback>
      <p:transition spd="slow" advTm="430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>
          <a:xfrm>
            <a:off x="1405290" y="1597796"/>
            <a:ext cx="7821329" cy="4013734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第一章 绪论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第二章 表面法线提取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第三章 基于传统算法的缺陷检测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第四章 基于深度学习的缺陷检测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第五章 总结与展望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97795"/>
            <a:ext cx="467544" cy="40137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10" y="5680540"/>
            <a:ext cx="1777041" cy="1095095"/>
          </a:xfrm>
          <a:prstGeom prst="rect">
            <a:avLst/>
          </a:prstGeom>
          <a:effectLst>
            <a:softEdge rad="3937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8250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88"/>
    </mc:Choice>
    <mc:Fallback>
      <p:transition spd="slow" advTm="10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>
          <a:xfrm>
            <a:off x="1405290" y="1597796"/>
            <a:ext cx="7821329" cy="4013734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第一章 绪论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第二章 表面法线提取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C00000"/>
                </a:solidFill>
                <a:latin typeface="方正北魏楷书简体" panose="03000509000000000000" charset="-122"/>
                <a:ea typeface="方正北魏楷书简体" panose="03000509000000000000" charset="-122"/>
              </a:rPr>
              <a:t>第三章 基于传统算法的缺陷检测</a:t>
            </a:r>
            <a:endParaRPr lang="en-US" altLang="zh-CN" sz="2400" dirty="0" smtClean="0">
              <a:solidFill>
                <a:srgbClr val="C00000"/>
              </a:solidFill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第四章 基于深度学习的缺陷检测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第五章 总结与展望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97795"/>
            <a:ext cx="467544" cy="40137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10" y="5680540"/>
            <a:ext cx="1777041" cy="1095095"/>
          </a:xfrm>
          <a:prstGeom prst="rect">
            <a:avLst/>
          </a:prstGeom>
          <a:effectLst>
            <a:softEdge rad="393700"/>
          </a:effectLst>
        </p:spPr>
      </p:pic>
    </p:spTree>
    <p:extLst>
      <p:ext uri="{BB962C8B-B14F-4D97-AF65-F5344CB8AC3E}">
        <p14:creationId xmlns:p14="http://schemas.microsoft.com/office/powerpoint/2010/main" val="2779876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1"/>
    </mc:Choice>
    <mc:Fallback>
      <p:transition spd="slow" advTm="337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364142" y="1053977"/>
            <a:ext cx="444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算法流程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7995" y="2704242"/>
            <a:ext cx="7910716" cy="2233009"/>
            <a:chOff x="627995" y="2534392"/>
            <a:chExt cx="7910716" cy="2233009"/>
          </a:xfrm>
        </p:grpSpPr>
        <p:sp>
          <p:nvSpPr>
            <p:cNvPr id="9" name="燕尾形箭头 8"/>
            <p:cNvSpPr/>
            <p:nvPr/>
          </p:nvSpPr>
          <p:spPr>
            <a:xfrm>
              <a:off x="791711" y="2890607"/>
              <a:ext cx="7747000" cy="1364942"/>
            </a:xfrm>
            <a:prstGeom prst="notchedRight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627995" y="2534392"/>
              <a:ext cx="1416424" cy="681946"/>
            </a:xfrm>
            <a:custGeom>
              <a:avLst/>
              <a:gdLst>
                <a:gd name="connsiteX0" fmla="*/ 0 w 1058867"/>
                <a:gd name="connsiteY0" fmla="*/ 0 h 1364942"/>
                <a:gd name="connsiteX1" fmla="*/ 1058867 w 1058867"/>
                <a:gd name="connsiteY1" fmla="*/ 0 h 1364942"/>
                <a:gd name="connsiteX2" fmla="*/ 1058867 w 1058867"/>
                <a:gd name="connsiteY2" fmla="*/ 1364942 h 1364942"/>
                <a:gd name="connsiteX3" fmla="*/ 0 w 1058867"/>
                <a:gd name="connsiteY3" fmla="*/ 1364942 h 1364942"/>
                <a:gd name="connsiteX4" fmla="*/ 0 w 105886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867" h="1364942">
                  <a:moveTo>
                    <a:pt x="0" y="0"/>
                  </a:moveTo>
                  <a:lnTo>
                    <a:pt x="1058867" y="0"/>
                  </a:lnTo>
                  <a:lnTo>
                    <a:pt x="105886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获取图像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52192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1835819" y="4074908"/>
              <a:ext cx="1572069" cy="692493"/>
            </a:xfrm>
            <a:custGeom>
              <a:avLst/>
              <a:gdLst>
                <a:gd name="connsiteX0" fmla="*/ 0 w 1479047"/>
                <a:gd name="connsiteY0" fmla="*/ 0 h 1364942"/>
                <a:gd name="connsiteX1" fmla="*/ 1479047 w 1479047"/>
                <a:gd name="connsiteY1" fmla="*/ 0 h 1364942"/>
                <a:gd name="connsiteX2" fmla="*/ 1479047 w 1479047"/>
                <a:gd name="connsiteY2" fmla="*/ 1364942 h 1364942"/>
                <a:gd name="connsiteX3" fmla="*/ 0 w 1479047"/>
                <a:gd name="connsiteY3" fmla="*/ 1364942 h 1364942"/>
                <a:gd name="connsiteX4" fmla="*/ 0 w 147904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047" h="1364942">
                  <a:moveTo>
                    <a:pt x="0" y="0"/>
                  </a:moveTo>
                  <a:lnTo>
                    <a:pt x="1479047" y="0"/>
                  </a:lnTo>
                  <a:lnTo>
                    <a:pt x="147904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数据预处理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451237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3391465" y="2534392"/>
              <a:ext cx="1349084" cy="681946"/>
            </a:xfrm>
            <a:custGeom>
              <a:avLst/>
              <a:gdLst>
                <a:gd name="connsiteX0" fmla="*/ 0 w 1349084"/>
                <a:gd name="connsiteY0" fmla="*/ 0 h 1364942"/>
                <a:gd name="connsiteX1" fmla="*/ 1349084 w 1349084"/>
                <a:gd name="connsiteY1" fmla="*/ 0 h 1364942"/>
                <a:gd name="connsiteX2" fmla="*/ 1349084 w 1349084"/>
                <a:gd name="connsiteY2" fmla="*/ 1364942 h 1364942"/>
                <a:gd name="connsiteX3" fmla="*/ 0 w 1349084"/>
                <a:gd name="connsiteY3" fmla="*/ 1364942 h 1364942"/>
                <a:gd name="connsiteX4" fmla="*/ 0 w 1349084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084" h="1364942">
                  <a:moveTo>
                    <a:pt x="0" y="0"/>
                  </a:moveTo>
                  <a:lnTo>
                    <a:pt x="1349084" y="0"/>
                  </a:lnTo>
                  <a:lnTo>
                    <a:pt x="1349084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特征提取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95390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770635" y="4074908"/>
              <a:ext cx="1619703" cy="692493"/>
            </a:xfrm>
            <a:custGeom>
              <a:avLst/>
              <a:gdLst>
                <a:gd name="connsiteX0" fmla="*/ 0 w 1619703"/>
                <a:gd name="connsiteY0" fmla="*/ 0 h 1364942"/>
                <a:gd name="connsiteX1" fmla="*/ 1619703 w 1619703"/>
                <a:gd name="connsiteY1" fmla="*/ 0 h 1364942"/>
                <a:gd name="connsiteX2" fmla="*/ 1619703 w 1619703"/>
                <a:gd name="connsiteY2" fmla="*/ 1364942 h 1364942"/>
                <a:gd name="connsiteX3" fmla="*/ 0 w 1619703"/>
                <a:gd name="connsiteY3" fmla="*/ 1364942 h 1364942"/>
                <a:gd name="connsiteX4" fmla="*/ 0 w 1619703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703" h="1364942">
                  <a:moveTo>
                    <a:pt x="0" y="0"/>
                  </a:moveTo>
                  <a:lnTo>
                    <a:pt x="1619703" y="0"/>
                  </a:lnTo>
                  <a:lnTo>
                    <a:pt x="1619703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训练分类器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409870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6087595" y="2534392"/>
              <a:ext cx="1666345" cy="681946"/>
            </a:xfrm>
            <a:custGeom>
              <a:avLst/>
              <a:gdLst>
                <a:gd name="connsiteX0" fmla="*/ 0 w 1341918"/>
                <a:gd name="connsiteY0" fmla="*/ 0 h 1364942"/>
                <a:gd name="connsiteX1" fmla="*/ 1341918 w 1341918"/>
                <a:gd name="connsiteY1" fmla="*/ 0 h 1364942"/>
                <a:gd name="connsiteX2" fmla="*/ 1341918 w 1341918"/>
                <a:gd name="connsiteY2" fmla="*/ 1364942 h 1364942"/>
                <a:gd name="connsiteX3" fmla="*/ 0 w 1341918"/>
                <a:gd name="connsiteY3" fmla="*/ 1364942 h 1364942"/>
                <a:gd name="connsiteX4" fmla="*/ 0 w 1341918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918" h="1364942">
                  <a:moveTo>
                    <a:pt x="0" y="0"/>
                  </a:moveTo>
                  <a:lnTo>
                    <a:pt x="1341918" y="0"/>
                  </a:lnTo>
                  <a:lnTo>
                    <a:pt x="1341918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分类器检测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6920768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5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644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2"/>
    </mc:Choice>
    <mc:Fallback>
      <p:transition spd="slow" advTm="6442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27995" y="2704242"/>
            <a:ext cx="7910716" cy="2233009"/>
            <a:chOff x="627995" y="2534392"/>
            <a:chExt cx="7910716" cy="2233009"/>
          </a:xfrm>
        </p:grpSpPr>
        <p:sp>
          <p:nvSpPr>
            <p:cNvPr id="9" name="燕尾形箭头 8"/>
            <p:cNvSpPr/>
            <p:nvPr/>
          </p:nvSpPr>
          <p:spPr>
            <a:xfrm>
              <a:off x="791711" y="2890607"/>
              <a:ext cx="7747000" cy="1364942"/>
            </a:xfrm>
            <a:prstGeom prst="notchedRight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627995" y="2534392"/>
              <a:ext cx="1416424" cy="681946"/>
            </a:xfrm>
            <a:custGeom>
              <a:avLst/>
              <a:gdLst>
                <a:gd name="connsiteX0" fmla="*/ 0 w 1058867"/>
                <a:gd name="connsiteY0" fmla="*/ 0 h 1364942"/>
                <a:gd name="connsiteX1" fmla="*/ 1058867 w 1058867"/>
                <a:gd name="connsiteY1" fmla="*/ 0 h 1364942"/>
                <a:gd name="connsiteX2" fmla="*/ 1058867 w 1058867"/>
                <a:gd name="connsiteY2" fmla="*/ 1364942 h 1364942"/>
                <a:gd name="connsiteX3" fmla="*/ 0 w 1058867"/>
                <a:gd name="connsiteY3" fmla="*/ 1364942 h 1364942"/>
                <a:gd name="connsiteX4" fmla="*/ 0 w 105886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867" h="1364942">
                  <a:moveTo>
                    <a:pt x="0" y="0"/>
                  </a:moveTo>
                  <a:lnTo>
                    <a:pt x="1058867" y="0"/>
                  </a:lnTo>
                  <a:lnTo>
                    <a:pt x="105886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获取图像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52192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1835819" y="4074908"/>
              <a:ext cx="1572069" cy="692493"/>
            </a:xfrm>
            <a:custGeom>
              <a:avLst/>
              <a:gdLst>
                <a:gd name="connsiteX0" fmla="*/ 0 w 1479047"/>
                <a:gd name="connsiteY0" fmla="*/ 0 h 1364942"/>
                <a:gd name="connsiteX1" fmla="*/ 1479047 w 1479047"/>
                <a:gd name="connsiteY1" fmla="*/ 0 h 1364942"/>
                <a:gd name="connsiteX2" fmla="*/ 1479047 w 1479047"/>
                <a:gd name="connsiteY2" fmla="*/ 1364942 h 1364942"/>
                <a:gd name="connsiteX3" fmla="*/ 0 w 1479047"/>
                <a:gd name="connsiteY3" fmla="*/ 1364942 h 1364942"/>
                <a:gd name="connsiteX4" fmla="*/ 0 w 147904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047" h="1364942">
                  <a:moveTo>
                    <a:pt x="0" y="0"/>
                  </a:moveTo>
                  <a:lnTo>
                    <a:pt x="1479047" y="0"/>
                  </a:lnTo>
                  <a:lnTo>
                    <a:pt x="147904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数据预处理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451237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3391465" y="2534392"/>
              <a:ext cx="1349084" cy="681946"/>
            </a:xfrm>
            <a:custGeom>
              <a:avLst/>
              <a:gdLst>
                <a:gd name="connsiteX0" fmla="*/ 0 w 1349084"/>
                <a:gd name="connsiteY0" fmla="*/ 0 h 1364942"/>
                <a:gd name="connsiteX1" fmla="*/ 1349084 w 1349084"/>
                <a:gd name="connsiteY1" fmla="*/ 0 h 1364942"/>
                <a:gd name="connsiteX2" fmla="*/ 1349084 w 1349084"/>
                <a:gd name="connsiteY2" fmla="*/ 1364942 h 1364942"/>
                <a:gd name="connsiteX3" fmla="*/ 0 w 1349084"/>
                <a:gd name="connsiteY3" fmla="*/ 1364942 h 1364942"/>
                <a:gd name="connsiteX4" fmla="*/ 0 w 1349084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084" h="1364942">
                  <a:moveTo>
                    <a:pt x="0" y="0"/>
                  </a:moveTo>
                  <a:lnTo>
                    <a:pt x="1349084" y="0"/>
                  </a:lnTo>
                  <a:lnTo>
                    <a:pt x="1349084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特征提取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95390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770635" y="4074908"/>
              <a:ext cx="1619703" cy="692493"/>
            </a:xfrm>
            <a:custGeom>
              <a:avLst/>
              <a:gdLst>
                <a:gd name="connsiteX0" fmla="*/ 0 w 1619703"/>
                <a:gd name="connsiteY0" fmla="*/ 0 h 1364942"/>
                <a:gd name="connsiteX1" fmla="*/ 1619703 w 1619703"/>
                <a:gd name="connsiteY1" fmla="*/ 0 h 1364942"/>
                <a:gd name="connsiteX2" fmla="*/ 1619703 w 1619703"/>
                <a:gd name="connsiteY2" fmla="*/ 1364942 h 1364942"/>
                <a:gd name="connsiteX3" fmla="*/ 0 w 1619703"/>
                <a:gd name="connsiteY3" fmla="*/ 1364942 h 1364942"/>
                <a:gd name="connsiteX4" fmla="*/ 0 w 1619703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703" h="1364942">
                  <a:moveTo>
                    <a:pt x="0" y="0"/>
                  </a:moveTo>
                  <a:lnTo>
                    <a:pt x="1619703" y="0"/>
                  </a:lnTo>
                  <a:lnTo>
                    <a:pt x="1619703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训练分类器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409870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6087595" y="2534392"/>
              <a:ext cx="1666345" cy="681946"/>
            </a:xfrm>
            <a:custGeom>
              <a:avLst/>
              <a:gdLst>
                <a:gd name="connsiteX0" fmla="*/ 0 w 1341918"/>
                <a:gd name="connsiteY0" fmla="*/ 0 h 1364942"/>
                <a:gd name="connsiteX1" fmla="*/ 1341918 w 1341918"/>
                <a:gd name="connsiteY1" fmla="*/ 0 h 1364942"/>
                <a:gd name="connsiteX2" fmla="*/ 1341918 w 1341918"/>
                <a:gd name="connsiteY2" fmla="*/ 1364942 h 1364942"/>
                <a:gd name="connsiteX3" fmla="*/ 0 w 1341918"/>
                <a:gd name="connsiteY3" fmla="*/ 1364942 h 1364942"/>
                <a:gd name="connsiteX4" fmla="*/ 0 w 1341918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918" h="1364942">
                  <a:moveTo>
                    <a:pt x="0" y="0"/>
                  </a:moveTo>
                  <a:lnTo>
                    <a:pt x="1341918" y="0"/>
                  </a:lnTo>
                  <a:lnTo>
                    <a:pt x="1341918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分类器检测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6920768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5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99117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2"/>
    </mc:Choice>
    <mc:Fallback>
      <p:transition spd="slow" advTm="6442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1740626"/>
            <a:ext cx="9131650" cy="4218317"/>
            <a:chOff x="63979" y="1242204"/>
            <a:chExt cx="8916835" cy="401688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63979" y="1242204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3979" y="5259086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364142" y="1053977"/>
            <a:ext cx="433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数据预处理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979171" y="1515642"/>
            <a:ext cx="8899843" cy="4651638"/>
            <a:chOff x="-2675255" y="1205232"/>
            <a:chExt cx="10833100" cy="5360502"/>
          </a:xfrm>
        </p:grpSpPr>
        <p:grpSp>
          <p:nvGrpSpPr>
            <p:cNvPr id="15" name="组合 14"/>
            <p:cNvGrpSpPr/>
            <p:nvPr/>
          </p:nvGrpSpPr>
          <p:grpSpPr>
            <a:xfrm>
              <a:off x="-2675255" y="1205232"/>
              <a:ext cx="10833100" cy="5360502"/>
              <a:chOff x="-2854435" y="1261932"/>
              <a:chExt cx="10690335" cy="5472816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-2854435" y="1261932"/>
                <a:ext cx="10690335" cy="5472816"/>
                <a:chOff x="-2854435" y="1261932"/>
                <a:chExt cx="10690335" cy="5472816"/>
              </a:xfrm>
            </p:grpSpPr>
            <p:sp>
              <p:nvSpPr>
                <p:cNvPr id="5" name="矩形 4"/>
                <p:cNvSpPr/>
                <p:nvPr/>
              </p:nvSpPr>
              <p:spPr>
                <a:xfrm>
                  <a:off x="1739900" y="1966339"/>
                  <a:ext cx="6096000" cy="4064000"/>
                </a:xfrm>
                <a:prstGeom prst="rect">
                  <a:avLst/>
                </a:prstGeom>
                <a:noFill/>
                <a:ln>
                  <a:noFill/>
                </a:ln>
              </p:spPr>
            </p:sp>
            <p:sp>
              <p:nvSpPr>
                <p:cNvPr id="6" name="空心弧 5"/>
                <p:cNvSpPr/>
                <p:nvPr/>
              </p:nvSpPr>
              <p:spPr>
                <a:xfrm>
                  <a:off x="-2854435" y="1261932"/>
                  <a:ext cx="5472816" cy="5472816"/>
                </a:xfrm>
                <a:prstGeom prst="blockArc">
                  <a:avLst>
                    <a:gd name="adj1" fmla="val 18900000"/>
                    <a:gd name="adj2" fmla="val 2700000"/>
                    <a:gd name="adj3" fmla="val 395"/>
                  </a:avLst>
                </a:prstGeom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7" name="任意多边形 6"/>
                <p:cNvSpPr/>
                <p:nvPr/>
              </p:nvSpPr>
              <p:spPr>
                <a:xfrm>
                  <a:off x="2304879" y="2372739"/>
                  <a:ext cx="5475833" cy="812800"/>
                </a:xfrm>
                <a:custGeom>
                  <a:avLst/>
                  <a:gdLst>
                    <a:gd name="connsiteX0" fmla="*/ 0 w 5475833"/>
                    <a:gd name="connsiteY0" fmla="*/ 0 h 812800"/>
                    <a:gd name="connsiteX1" fmla="*/ 5475833 w 5475833"/>
                    <a:gd name="connsiteY1" fmla="*/ 0 h 812800"/>
                    <a:gd name="connsiteX2" fmla="*/ 5475833 w 5475833"/>
                    <a:gd name="connsiteY2" fmla="*/ 812800 h 812800"/>
                    <a:gd name="connsiteX3" fmla="*/ 0 w 5475833"/>
                    <a:gd name="connsiteY3" fmla="*/ 812800 h 812800"/>
                    <a:gd name="connsiteX4" fmla="*/ 0 w 5475833"/>
                    <a:gd name="connsiteY4" fmla="*/ 0 h 81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5833" h="812800">
                      <a:moveTo>
                        <a:pt x="0" y="0"/>
                      </a:moveTo>
                      <a:lnTo>
                        <a:pt x="5475833" y="0"/>
                      </a:lnTo>
                      <a:lnTo>
                        <a:pt x="5475833" y="812800"/>
                      </a:lnTo>
                      <a:lnTo>
                        <a:pt x="0" y="8128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45160" tIns="60960" rIns="60960" bIns="60960" numCol="1" spcCol="1270" anchor="ctr" anchorCtr="0">
                  <a:noAutofit/>
                </a:bodyPr>
                <a:lstStyle/>
                <a:p>
                  <a:pPr lvl="0" algn="l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000" kern="1200" dirty="0" smtClean="0">
                      <a:solidFill>
                        <a:schemeClr val="tx1"/>
                      </a:solidFill>
                      <a:latin typeface="方正北魏楷书简体" panose="03000509000000000000" pitchFamily="65" charset="-122"/>
                      <a:ea typeface="方正北魏楷书简体" panose="03000509000000000000" pitchFamily="65" charset="-122"/>
                    </a:rPr>
                    <a:t>零件主表面获取</a:t>
                  </a:r>
                  <a:endParaRPr lang="zh-CN" altLang="en-US" sz="2000" kern="12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1796879" y="2271139"/>
                  <a:ext cx="1016000" cy="1016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" name="任意多边形 8"/>
                <p:cNvSpPr/>
                <p:nvPr/>
              </p:nvSpPr>
              <p:spPr>
                <a:xfrm>
                  <a:off x="2600332" y="3591938"/>
                  <a:ext cx="5180380" cy="812800"/>
                </a:xfrm>
                <a:custGeom>
                  <a:avLst/>
                  <a:gdLst>
                    <a:gd name="connsiteX0" fmla="*/ 0 w 5180380"/>
                    <a:gd name="connsiteY0" fmla="*/ 0 h 812800"/>
                    <a:gd name="connsiteX1" fmla="*/ 5180380 w 5180380"/>
                    <a:gd name="connsiteY1" fmla="*/ 0 h 812800"/>
                    <a:gd name="connsiteX2" fmla="*/ 5180380 w 5180380"/>
                    <a:gd name="connsiteY2" fmla="*/ 812800 h 812800"/>
                    <a:gd name="connsiteX3" fmla="*/ 0 w 5180380"/>
                    <a:gd name="connsiteY3" fmla="*/ 812800 h 812800"/>
                    <a:gd name="connsiteX4" fmla="*/ 0 w 5180380"/>
                    <a:gd name="connsiteY4" fmla="*/ 0 h 81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80380" h="812800">
                      <a:moveTo>
                        <a:pt x="0" y="0"/>
                      </a:moveTo>
                      <a:lnTo>
                        <a:pt x="5180380" y="0"/>
                      </a:lnTo>
                      <a:lnTo>
                        <a:pt x="5180380" y="812800"/>
                      </a:lnTo>
                      <a:lnTo>
                        <a:pt x="0" y="8128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45160" tIns="60960" rIns="60960" bIns="60960" numCol="1" spcCol="1270" anchor="ctr" anchorCtr="0">
                  <a:noAutofit/>
                </a:bodyPr>
                <a:lstStyle/>
                <a:p>
                  <a:pPr lvl="0" algn="l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000" kern="1200" dirty="0" smtClean="0">
                      <a:solidFill>
                        <a:schemeClr val="tx1"/>
                      </a:solidFill>
                      <a:latin typeface="方正北魏楷书简体" panose="03000509000000000000" pitchFamily="65" charset="-122"/>
                      <a:ea typeface="方正北魏楷书简体" panose="03000509000000000000" pitchFamily="65" charset="-122"/>
                    </a:rPr>
                    <a:t>数据增强</a:t>
                  </a:r>
                  <a:endParaRPr lang="zh-CN" altLang="en-US" sz="2000" kern="12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endParaRPr>
                </a:p>
              </p:txBody>
            </p:sp>
            <p:sp>
              <p:nvSpPr>
                <p:cNvPr id="10" name="椭圆 9"/>
                <p:cNvSpPr/>
                <p:nvPr/>
              </p:nvSpPr>
              <p:spPr>
                <a:xfrm>
                  <a:off x="2092332" y="3490338"/>
                  <a:ext cx="1016000" cy="1016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1" name="任意多边形 10"/>
                <p:cNvSpPr/>
                <p:nvPr/>
              </p:nvSpPr>
              <p:spPr>
                <a:xfrm>
                  <a:off x="2304879" y="4811139"/>
                  <a:ext cx="5475833" cy="812800"/>
                </a:xfrm>
                <a:custGeom>
                  <a:avLst/>
                  <a:gdLst>
                    <a:gd name="connsiteX0" fmla="*/ 0 w 5475833"/>
                    <a:gd name="connsiteY0" fmla="*/ 0 h 812800"/>
                    <a:gd name="connsiteX1" fmla="*/ 5475833 w 5475833"/>
                    <a:gd name="connsiteY1" fmla="*/ 0 h 812800"/>
                    <a:gd name="connsiteX2" fmla="*/ 5475833 w 5475833"/>
                    <a:gd name="connsiteY2" fmla="*/ 812800 h 812800"/>
                    <a:gd name="connsiteX3" fmla="*/ 0 w 5475833"/>
                    <a:gd name="connsiteY3" fmla="*/ 812800 h 812800"/>
                    <a:gd name="connsiteX4" fmla="*/ 0 w 5475833"/>
                    <a:gd name="connsiteY4" fmla="*/ 0 h 81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5833" h="812800">
                      <a:moveTo>
                        <a:pt x="0" y="0"/>
                      </a:moveTo>
                      <a:lnTo>
                        <a:pt x="5475833" y="0"/>
                      </a:lnTo>
                      <a:lnTo>
                        <a:pt x="5475833" y="812800"/>
                      </a:lnTo>
                      <a:lnTo>
                        <a:pt x="0" y="8128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45160" tIns="60960" rIns="60960" bIns="60960" numCol="1" spcCol="1270" anchor="ctr" anchorCtr="0">
                  <a:noAutofit/>
                </a:bodyPr>
                <a:lstStyle/>
                <a:p>
                  <a:pPr lvl="0" algn="l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000" kern="1200" dirty="0" smtClean="0">
                      <a:solidFill>
                        <a:schemeClr val="tx1"/>
                      </a:solidFill>
                      <a:latin typeface="方正北魏楷书简体" panose="03000509000000000000" pitchFamily="65" charset="-122"/>
                      <a:ea typeface="方正北魏楷书简体" panose="03000509000000000000" pitchFamily="65" charset="-122"/>
                    </a:rPr>
                    <a:t>数据集划分</a:t>
                  </a:r>
                  <a:endParaRPr lang="zh-CN" altLang="en-US" sz="2000" kern="12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endParaRPr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>
                  <a:off x="1796879" y="4709539"/>
                  <a:ext cx="1016000" cy="1016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</p:grpSp>
          <p:sp>
            <p:nvSpPr>
              <p:cNvPr id="26" name="椭圆 25"/>
              <p:cNvSpPr/>
              <p:nvPr/>
            </p:nvSpPr>
            <p:spPr>
              <a:xfrm>
                <a:off x="1796878" y="2271139"/>
                <a:ext cx="1009788" cy="1011178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84000" sy="100000" flip="none" algn="ctr"/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altLang="zh-CN" sz="6000" b="1" dirty="0">
                    <a:ln w="12700">
                      <a:solidFill>
                        <a:schemeClr val="accent5"/>
                      </a:solidFill>
                      <a:prstDash val="solid"/>
                    </a:ln>
                    <a:pattFill prst="ltDnDiag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rPr>
                  <a:t>1</a:t>
                </a:r>
                <a:endParaRPr lang="zh-CN" altLang="en-US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2092331" y="3485515"/>
                <a:ext cx="1034049" cy="1020823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84000" sy="73000" flip="none" algn="ctr"/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altLang="zh-CN" sz="6000" b="1" dirty="0">
                    <a:ln w="12700">
                      <a:solidFill>
                        <a:schemeClr val="accent5"/>
                      </a:solidFill>
                      <a:prstDash val="solid"/>
                    </a:ln>
                    <a:pattFill prst="ltDnDiag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rPr>
                  <a:t>2</a:t>
                </a:r>
                <a:endParaRPr lang="zh-CN" altLang="en-US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796878" y="4709536"/>
                <a:ext cx="1009788" cy="1023695"/>
              </a:xfrm>
              <a:prstGeom prst="ellipse">
                <a:avLst/>
              </a:prstGeom>
              <a:blipFill>
                <a:blip r:embed="rId3"/>
                <a:tile tx="0" ty="0" sx="84000" sy="100000" flip="none" algn="ctr"/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altLang="zh-CN" sz="6000" b="1" dirty="0">
                    <a:ln w="12700">
                      <a:solidFill>
                        <a:schemeClr val="accent5"/>
                      </a:solidFill>
                      <a:prstDash val="solid"/>
                    </a:ln>
                    <a:pattFill prst="ltDnDiag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rPr>
                  <a:t>3</a:t>
                </a:r>
                <a:endParaRPr lang="zh-CN" altLang="en-US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814282" y="2471843"/>
              <a:ext cx="1038092" cy="2778448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tx2"/>
                  </a:solidFill>
                  <a:latin typeface="+mj-ea"/>
                  <a:ea typeface="+mj-ea"/>
                </a:rPr>
                <a:t>数据预处理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0813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12"/>
    </mc:Choice>
    <mc:Fallback>
      <p:transition spd="slow" advTm="1511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8" t="5893" r="16758" b="4422"/>
          <a:stretch/>
        </p:blipFill>
        <p:spPr>
          <a:xfrm>
            <a:off x="2438971" y="1798426"/>
            <a:ext cx="4145052" cy="42095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零件主表面获取结果示意图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79466"/>
            <a:ext cx="9144001" cy="4252237"/>
            <a:chOff x="40274" y="1235009"/>
            <a:chExt cx="8928894" cy="40491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505066" y="1235009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2433071" y="1267310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零件主表面获取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460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98"/>
    </mc:Choice>
    <mc:Fallback>
      <p:transition spd="slow" advTm="42898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0" y="1740626"/>
            <a:ext cx="9131650" cy="4218317"/>
            <a:chOff x="-8092" y="1319841"/>
            <a:chExt cx="9131650" cy="4218317"/>
          </a:xfrm>
        </p:grpSpPr>
        <p:grpSp>
          <p:nvGrpSpPr>
            <p:cNvPr id="38" name="组合 37"/>
            <p:cNvGrpSpPr/>
            <p:nvPr/>
          </p:nvGrpSpPr>
          <p:grpSpPr>
            <a:xfrm>
              <a:off x="-8092" y="1319841"/>
              <a:ext cx="9131650" cy="4218317"/>
              <a:chOff x="63979" y="1242204"/>
              <a:chExt cx="8916835" cy="4016882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4524101" y="1242204"/>
                <a:ext cx="12226" cy="401688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63979" y="1242204"/>
                <a:ext cx="8916835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63979" y="5259086"/>
                <a:ext cx="8916835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5146453" y="2344191"/>
              <a:ext cx="3628977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spcBef>
                  <a:spcPts val="600"/>
                </a:spcBef>
                <a:buClr>
                  <a:schemeClr val="tx2"/>
                </a:buClr>
                <a:buFont typeface="Wingdings" panose="05000000000000000000" pitchFamily="2" charset="2"/>
                <a:buChar char="l"/>
                <a:defRPr/>
              </a:pPr>
              <a:r>
                <a:rPr lang="zh-CN" altLang="en-US" sz="24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镜像和旋转</a:t>
              </a:r>
              <a:endParaRPr lang="en-US" altLang="zh-CN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扩充数据量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增强样本多样性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56050" y="2339653"/>
              <a:ext cx="3456018" cy="1723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spcBef>
                  <a:spcPts val="600"/>
                </a:spcBef>
                <a:buClr>
                  <a:schemeClr val="tx2"/>
                </a:buClr>
                <a:buFont typeface="Wingdings" panose="05000000000000000000" pitchFamily="2" charset="2"/>
                <a:buChar char="l"/>
                <a:defRPr/>
              </a:pPr>
              <a:r>
                <a:rPr lang="zh-CN" altLang="en-US" sz="24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滑动窗口分割</a:t>
              </a: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尽可能是缺陷占窗口面积较大比重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尽可能是窗口能包含任意单独缺陷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364142" y="1053977"/>
            <a:ext cx="433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数据增强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27" y="4892680"/>
            <a:ext cx="7748157" cy="40234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88434" y="5451113"/>
            <a:ext cx="76941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3-2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滑动窗口分割示意图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3177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06"/>
    </mc:Choice>
    <mc:Fallback>
      <p:transition spd="slow" advTm="29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3-3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数据集划分示意图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34529"/>
            <a:chOff x="40274" y="1250573"/>
            <a:chExt cx="8928894" cy="4032320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338310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733892" y="1266011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数据</a:t>
            </a: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集划分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10426" y="1804602"/>
            <a:ext cx="5726916" cy="4136676"/>
            <a:chOff x="1461692" y="223520"/>
            <a:chExt cx="8677988" cy="6494779"/>
          </a:xfrm>
        </p:grpSpPr>
        <p:sp>
          <p:nvSpPr>
            <p:cNvPr id="13" name="矩形 12"/>
            <p:cNvSpPr/>
            <p:nvPr/>
          </p:nvSpPr>
          <p:spPr>
            <a:xfrm>
              <a:off x="8310880" y="223520"/>
              <a:ext cx="1828800" cy="2148840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461692" y="1026160"/>
              <a:ext cx="1840308" cy="4447540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6" name="流程图: 磁盘 15"/>
            <p:cNvSpPr/>
            <p:nvPr/>
          </p:nvSpPr>
          <p:spPr>
            <a:xfrm>
              <a:off x="1564640" y="1148080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正样本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9" name="流程图: 磁盘 18"/>
            <p:cNvSpPr/>
            <p:nvPr/>
          </p:nvSpPr>
          <p:spPr>
            <a:xfrm>
              <a:off x="1564640" y="3027680"/>
              <a:ext cx="1625600" cy="235966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负样本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5531168" y="4632960"/>
              <a:ext cx="0" cy="84074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1" name="流程图: 磁盘 20"/>
            <p:cNvSpPr/>
            <p:nvPr/>
          </p:nvSpPr>
          <p:spPr>
            <a:xfrm>
              <a:off x="8412480" y="270431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正样本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2" name="流程图: 磁盘 21"/>
            <p:cNvSpPr/>
            <p:nvPr/>
          </p:nvSpPr>
          <p:spPr>
            <a:xfrm>
              <a:off x="4718368" y="3471228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3" name="流程图: 磁盘 22"/>
            <p:cNvSpPr/>
            <p:nvPr/>
          </p:nvSpPr>
          <p:spPr>
            <a:xfrm>
              <a:off x="4718368" y="5689600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4" name="流程图: 磁盘 23"/>
            <p:cNvSpPr/>
            <p:nvPr/>
          </p:nvSpPr>
          <p:spPr>
            <a:xfrm>
              <a:off x="4718368" y="2273142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5" name="流程图: 磁盘 24"/>
            <p:cNvSpPr/>
            <p:nvPr/>
          </p:nvSpPr>
          <p:spPr>
            <a:xfrm>
              <a:off x="8412480" y="1346042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cxnSp>
          <p:nvCxnSpPr>
            <p:cNvPr id="26" name="直接连接符 25"/>
            <p:cNvCxnSpPr>
              <a:stCxn id="19" idx="4"/>
              <a:endCxn id="24" idx="2"/>
            </p:cNvCxnSpPr>
            <p:nvPr/>
          </p:nvCxnSpPr>
          <p:spPr>
            <a:xfrm flipV="1">
              <a:off x="3190240" y="2776062"/>
              <a:ext cx="1528128" cy="1431448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19" idx="4"/>
              <a:endCxn id="22" idx="2"/>
            </p:cNvCxnSpPr>
            <p:nvPr/>
          </p:nvCxnSpPr>
          <p:spPr>
            <a:xfrm flipV="1">
              <a:off x="3190240" y="3974148"/>
              <a:ext cx="1528128" cy="233362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19" idx="4"/>
              <a:endCxn id="23" idx="2"/>
            </p:cNvCxnSpPr>
            <p:nvPr/>
          </p:nvCxnSpPr>
          <p:spPr>
            <a:xfrm>
              <a:off x="3190240" y="4207510"/>
              <a:ext cx="1528128" cy="1985010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16" idx="4"/>
              <a:endCxn id="21" idx="2"/>
            </p:cNvCxnSpPr>
            <p:nvPr/>
          </p:nvCxnSpPr>
          <p:spPr>
            <a:xfrm flipV="1">
              <a:off x="3190240" y="773351"/>
              <a:ext cx="5222240" cy="877649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24" idx="4"/>
              <a:endCxn id="25" idx="2"/>
            </p:cNvCxnSpPr>
            <p:nvPr/>
          </p:nvCxnSpPr>
          <p:spPr>
            <a:xfrm flipV="1">
              <a:off x="6343968" y="1848962"/>
              <a:ext cx="2068512" cy="927100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9235440" y="2550160"/>
              <a:ext cx="0" cy="182880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8310880" y="4569459"/>
              <a:ext cx="1828800" cy="2148840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39" name="流程图: 磁盘 38"/>
            <p:cNvSpPr/>
            <p:nvPr/>
          </p:nvSpPr>
          <p:spPr>
            <a:xfrm>
              <a:off x="8412480" y="4616370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正样本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40" name="流程图: 磁盘 39"/>
            <p:cNvSpPr/>
            <p:nvPr/>
          </p:nvSpPr>
          <p:spPr>
            <a:xfrm>
              <a:off x="8412480" y="5691981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cxnSp>
          <p:nvCxnSpPr>
            <p:cNvPr id="41" name="肘形连接符 40"/>
            <p:cNvCxnSpPr>
              <a:endCxn id="39" idx="2"/>
            </p:cNvCxnSpPr>
            <p:nvPr/>
          </p:nvCxnSpPr>
          <p:spPr>
            <a:xfrm>
              <a:off x="3302000" y="1651000"/>
              <a:ext cx="5110480" cy="3468290"/>
            </a:xfrm>
            <a:prstGeom prst="bentConnector3">
              <a:avLst>
                <a:gd name="adj1" fmla="val 85189"/>
              </a:avLst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23" idx="4"/>
              <a:endCxn id="40" idx="2"/>
            </p:cNvCxnSpPr>
            <p:nvPr/>
          </p:nvCxnSpPr>
          <p:spPr>
            <a:xfrm>
              <a:off x="6343968" y="6192520"/>
              <a:ext cx="2068512" cy="2381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4118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3"/>
    </mc:Choice>
    <mc:Fallback>
      <p:transition spd="slow" advTm="2963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26543" y="1181819"/>
            <a:ext cx="6690471" cy="4742207"/>
            <a:chOff x="1461692" y="223520"/>
            <a:chExt cx="8677988" cy="6494779"/>
          </a:xfrm>
        </p:grpSpPr>
        <p:sp>
          <p:nvSpPr>
            <p:cNvPr id="3" name="矩形 2"/>
            <p:cNvSpPr/>
            <p:nvPr/>
          </p:nvSpPr>
          <p:spPr>
            <a:xfrm>
              <a:off x="8310880" y="223520"/>
              <a:ext cx="1828800" cy="2148840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461692" y="1026160"/>
              <a:ext cx="1840308" cy="4447540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5" name="流程图: 磁盘 4"/>
            <p:cNvSpPr/>
            <p:nvPr/>
          </p:nvSpPr>
          <p:spPr>
            <a:xfrm>
              <a:off x="1564640" y="1148080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正样本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6" name="流程图: 磁盘 5"/>
            <p:cNvSpPr/>
            <p:nvPr/>
          </p:nvSpPr>
          <p:spPr>
            <a:xfrm>
              <a:off x="1564640" y="3027680"/>
              <a:ext cx="1625600" cy="235966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负样本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5531168" y="4632960"/>
              <a:ext cx="0" cy="84074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" name="流程图: 磁盘 7"/>
            <p:cNvSpPr/>
            <p:nvPr/>
          </p:nvSpPr>
          <p:spPr>
            <a:xfrm>
              <a:off x="8412480" y="270431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正样本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9" name="流程图: 磁盘 8"/>
            <p:cNvSpPr/>
            <p:nvPr/>
          </p:nvSpPr>
          <p:spPr>
            <a:xfrm>
              <a:off x="4718368" y="3471228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0" name="流程图: 磁盘 9"/>
            <p:cNvSpPr/>
            <p:nvPr/>
          </p:nvSpPr>
          <p:spPr>
            <a:xfrm>
              <a:off x="4718368" y="5689600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1" name="流程图: 磁盘 10"/>
            <p:cNvSpPr/>
            <p:nvPr/>
          </p:nvSpPr>
          <p:spPr>
            <a:xfrm>
              <a:off x="4718368" y="2273142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2" name="流程图: 磁盘 11"/>
            <p:cNvSpPr/>
            <p:nvPr/>
          </p:nvSpPr>
          <p:spPr>
            <a:xfrm>
              <a:off x="8412480" y="1346042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cxnSp>
          <p:nvCxnSpPr>
            <p:cNvPr id="13" name="直接连接符 12"/>
            <p:cNvCxnSpPr>
              <a:stCxn id="6" idx="4"/>
              <a:endCxn id="11" idx="2"/>
            </p:cNvCxnSpPr>
            <p:nvPr/>
          </p:nvCxnSpPr>
          <p:spPr>
            <a:xfrm flipV="1">
              <a:off x="3190240" y="2776062"/>
              <a:ext cx="1528128" cy="1431448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6" idx="4"/>
              <a:endCxn id="9" idx="2"/>
            </p:cNvCxnSpPr>
            <p:nvPr/>
          </p:nvCxnSpPr>
          <p:spPr>
            <a:xfrm flipV="1">
              <a:off x="3190240" y="3974148"/>
              <a:ext cx="1528128" cy="233362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6" idx="4"/>
              <a:endCxn id="10" idx="2"/>
            </p:cNvCxnSpPr>
            <p:nvPr/>
          </p:nvCxnSpPr>
          <p:spPr>
            <a:xfrm>
              <a:off x="3190240" y="4207510"/>
              <a:ext cx="1528128" cy="1985010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5" idx="4"/>
              <a:endCxn id="8" idx="2"/>
            </p:cNvCxnSpPr>
            <p:nvPr/>
          </p:nvCxnSpPr>
          <p:spPr>
            <a:xfrm flipV="1">
              <a:off x="3190240" y="773351"/>
              <a:ext cx="5222240" cy="877649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11" idx="4"/>
              <a:endCxn id="12" idx="2"/>
            </p:cNvCxnSpPr>
            <p:nvPr/>
          </p:nvCxnSpPr>
          <p:spPr>
            <a:xfrm flipV="1">
              <a:off x="6343968" y="1848962"/>
              <a:ext cx="2068512" cy="927100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9235440" y="2550160"/>
              <a:ext cx="0" cy="182880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8310880" y="4569459"/>
              <a:ext cx="1828800" cy="2148840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0" name="流程图: 磁盘 19"/>
            <p:cNvSpPr/>
            <p:nvPr/>
          </p:nvSpPr>
          <p:spPr>
            <a:xfrm>
              <a:off x="8412480" y="4616370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正样本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1" name="流程图: 磁盘 20"/>
            <p:cNvSpPr/>
            <p:nvPr/>
          </p:nvSpPr>
          <p:spPr>
            <a:xfrm>
              <a:off x="8412480" y="5691981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cxnSp>
          <p:nvCxnSpPr>
            <p:cNvPr id="22" name="肘形连接符 21"/>
            <p:cNvCxnSpPr>
              <a:endCxn id="20" idx="2"/>
            </p:cNvCxnSpPr>
            <p:nvPr/>
          </p:nvCxnSpPr>
          <p:spPr>
            <a:xfrm>
              <a:off x="3302000" y="1651000"/>
              <a:ext cx="5110480" cy="3468290"/>
            </a:xfrm>
            <a:prstGeom prst="bentConnector3">
              <a:avLst>
                <a:gd name="adj1" fmla="val 85189"/>
              </a:avLst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0" idx="4"/>
              <a:endCxn id="21" idx="2"/>
            </p:cNvCxnSpPr>
            <p:nvPr/>
          </p:nvCxnSpPr>
          <p:spPr>
            <a:xfrm>
              <a:off x="6343968" y="6192520"/>
              <a:ext cx="2068512" cy="2381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51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特征提取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688433" y="2012144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zh-CN" sz="2000" dirty="0" err="1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Haar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-like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特征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图像梯度（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Gradient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方向梯度直方图（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HOG 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局部二值模式（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LBP 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灰度共生矩阵（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GLCM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颜色空间（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RGB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8697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52"/>
    </mc:Choice>
    <mc:Fallback>
      <p:transition spd="slow" advTm="24852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3-4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输入数据示意图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34529"/>
            <a:chOff x="40274" y="1250573"/>
            <a:chExt cx="8928894" cy="4032320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338310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733892" y="1266011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特征提取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" t="8294" r="4598" b="8399"/>
          <a:stretch/>
        </p:blipFill>
        <p:spPr>
          <a:xfrm>
            <a:off x="381000" y="1812022"/>
            <a:ext cx="8429625" cy="420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39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7"/>
    </mc:Choice>
    <mc:Fallback>
      <p:transition spd="slow" advTm="150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-315586" y="1577945"/>
            <a:ext cx="8137798" cy="4025739"/>
            <a:chOff x="-56794" y="1437787"/>
            <a:chExt cx="8137798" cy="4025739"/>
          </a:xfrm>
          <a:blipFill>
            <a:blip r:embed="rId3"/>
            <a:tile tx="0" ty="0" sx="84000" sy="100000" flip="none" algn="ctr"/>
          </a:blipFill>
        </p:grpSpPr>
        <p:sp>
          <p:nvSpPr>
            <p:cNvPr id="20" name="空心弧 19"/>
            <p:cNvSpPr/>
            <p:nvPr/>
          </p:nvSpPr>
          <p:spPr>
            <a:xfrm>
              <a:off x="-56794" y="1437787"/>
              <a:ext cx="4025739" cy="4025739"/>
            </a:xfrm>
            <a:prstGeom prst="blockArc">
              <a:avLst>
                <a:gd name="adj1" fmla="val 18900000"/>
                <a:gd name="adj2" fmla="val 2700000"/>
                <a:gd name="adj3" fmla="val 537"/>
              </a:avLst>
            </a:prstGeom>
            <a:grp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任意多边形 20"/>
            <p:cNvSpPr/>
            <p:nvPr/>
          </p:nvSpPr>
          <p:spPr>
            <a:xfrm>
              <a:off x="3846107" y="2383769"/>
              <a:ext cx="4234897" cy="853413"/>
            </a:xfrm>
            <a:custGeom>
              <a:avLst/>
              <a:gdLst>
                <a:gd name="connsiteX0" fmla="*/ 0 w 4234897"/>
                <a:gd name="connsiteY0" fmla="*/ 0 h 853413"/>
                <a:gd name="connsiteX1" fmla="*/ 4234897 w 4234897"/>
                <a:gd name="connsiteY1" fmla="*/ 0 h 853413"/>
                <a:gd name="connsiteX2" fmla="*/ 4234897 w 4234897"/>
                <a:gd name="connsiteY2" fmla="*/ 853413 h 853413"/>
                <a:gd name="connsiteX3" fmla="*/ 0 w 4234897"/>
                <a:gd name="connsiteY3" fmla="*/ 853413 h 853413"/>
                <a:gd name="connsiteX4" fmla="*/ 0 w 4234897"/>
                <a:gd name="connsiteY4" fmla="*/ 0 h 85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4897" h="853413">
                  <a:moveTo>
                    <a:pt x="0" y="0"/>
                  </a:moveTo>
                  <a:lnTo>
                    <a:pt x="4234897" y="0"/>
                  </a:lnTo>
                  <a:lnTo>
                    <a:pt x="4234897" y="853413"/>
                  </a:lnTo>
                  <a:lnTo>
                    <a:pt x="0" y="8534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7397" tIns="60960" rIns="60960" bIns="60960" numCol="1" spcCol="1270" anchor="ctr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solidFill>
                    <a:schemeClr val="tx1"/>
                  </a:solidFill>
                  <a:latin typeface="方正北魏楷书简体" panose="03000509000000000000" charset="-122"/>
                  <a:ea typeface="方正北魏楷书简体" panose="03000509000000000000" charset="-122"/>
                </a:rPr>
                <a:t>识别：识别零件缺陷</a:t>
              </a:r>
              <a:endParaRPr lang="zh-CN" altLang="en-US" sz="2400" kern="1200" dirty="0">
                <a:solidFill>
                  <a:schemeClr val="tx1"/>
                </a:solidFill>
                <a:latin typeface="方正北魏楷书简体" panose="03000509000000000000" charset="-122"/>
                <a:ea typeface="方正北魏楷书简体" panose="03000509000000000000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312724" y="2277092"/>
              <a:ext cx="1066766" cy="1066766"/>
            </a:xfrm>
            <a:prstGeom prst="ellipse">
              <a:avLst/>
            </a:prstGeom>
            <a:blipFill>
              <a:blip r:embed="rId3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1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3846107" y="3664128"/>
              <a:ext cx="4234897" cy="853413"/>
            </a:xfrm>
            <a:custGeom>
              <a:avLst/>
              <a:gdLst>
                <a:gd name="connsiteX0" fmla="*/ 0 w 4234897"/>
                <a:gd name="connsiteY0" fmla="*/ 0 h 853413"/>
                <a:gd name="connsiteX1" fmla="*/ 4234897 w 4234897"/>
                <a:gd name="connsiteY1" fmla="*/ 0 h 853413"/>
                <a:gd name="connsiteX2" fmla="*/ 4234897 w 4234897"/>
                <a:gd name="connsiteY2" fmla="*/ 853413 h 853413"/>
                <a:gd name="connsiteX3" fmla="*/ 0 w 4234897"/>
                <a:gd name="connsiteY3" fmla="*/ 853413 h 853413"/>
                <a:gd name="connsiteX4" fmla="*/ 0 w 4234897"/>
                <a:gd name="connsiteY4" fmla="*/ 0 h 85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4897" h="853413">
                  <a:moveTo>
                    <a:pt x="0" y="0"/>
                  </a:moveTo>
                  <a:lnTo>
                    <a:pt x="4234897" y="0"/>
                  </a:lnTo>
                  <a:lnTo>
                    <a:pt x="4234897" y="853413"/>
                  </a:lnTo>
                  <a:lnTo>
                    <a:pt x="0" y="8534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7397" tIns="60960" rIns="60960" bIns="60960" numCol="1" spcCol="1270" anchor="ctr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方正北魏楷书简体" panose="03000509000000000000" charset="-122"/>
                  <a:ea typeface="方正北魏楷书简体" panose="03000509000000000000" charset="-122"/>
                </a:rPr>
                <a:t>定位：定位缺陷位置</a:t>
              </a:r>
              <a:endParaRPr lang="zh-CN" altLang="en-US" sz="2400" kern="1200" dirty="0">
                <a:latin typeface="方正北魏楷书简体" panose="03000509000000000000" charset="-122"/>
                <a:ea typeface="方正北魏楷书简体" panose="0300050900000000000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312724" y="3557452"/>
              <a:ext cx="1066766" cy="1066766"/>
            </a:xfrm>
            <a:prstGeom prst="ellipse">
              <a:avLst/>
            </a:prstGeom>
            <a:blipFill>
              <a:blip r:embed="rId3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2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70100" y="1254315"/>
            <a:ext cx="8934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  <a:endParaRPr lang="zh-CN" altLang="en-US" sz="8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6" name="组合 2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1640509" y="2313541"/>
            <a:ext cx="1038092" cy="255454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2"/>
                </a:solidFill>
                <a:latin typeface="+mj-ea"/>
                <a:ea typeface="+mj-ea"/>
              </a:rPr>
              <a:t>缺陷检测</a:t>
            </a:r>
          </a:p>
        </p:txBody>
      </p:sp>
    </p:spTree>
    <p:extLst>
      <p:ext uri="{BB962C8B-B14F-4D97-AF65-F5344CB8AC3E}">
        <p14:creationId xmlns:p14="http://schemas.microsoft.com/office/powerpoint/2010/main" val="173588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21"/>
    </mc:Choice>
    <mc:Fallback>
      <p:transition spd="slow" advTm="1252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8311" r="5110" b="7941"/>
          <a:stretch/>
        </p:blipFill>
        <p:spPr>
          <a:xfrm>
            <a:off x="361950" y="1812023"/>
            <a:ext cx="8482764" cy="42021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3-5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Canny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边缘提取结果图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特征提取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3842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0"/>
    </mc:Choice>
    <mc:Fallback>
      <p:transition spd="slow" advTm="562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" t="8192" r="5354" b="7717"/>
          <a:stretch/>
        </p:blipFill>
        <p:spPr>
          <a:xfrm>
            <a:off x="390525" y="1795811"/>
            <a:ext cx="8420100" cy="421831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3-6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HOG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特征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提取结果图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特征提取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769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93"/>
    </mc:Choice>
    <mc:Fallback>
      <p:transition spd="slow" advTm="15093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1" t="8547" r="5007" b="8146"/>
          <a:stretch/>
        </p:blipFill>
        <p:spPr>
          <a:xfrm>
            <a:off x="400050" y="1812022"/>
            <a:ext cx="8439150" cy="41807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3-7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LBP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特征提取结果图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特征提取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5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"/>
    </mc:Choice>
    <mc:Fallback>
      <p:transition spd="slow" advTm="589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1413"/>
            <a:ext cx="9144000" cy="416137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3-8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分类器结构示意图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分类器设计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060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5"/>
    </mc:Choice>
    <mc:Fallback>
      <p:transition spd="slow" advTm="3025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分类器设计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支持向量机（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SVM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自适应增强算法（</a:t>
            </a:r>
            <a:r>
              <a:rPr lang="en-US" altLang="zh-CN" sz="2000" dirty="0" err="1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Adaboost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级联检测器（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 r="2835"/>
          <a:stretch/>
        </p:blipFill>
        <p:spPr>
          <a:xfrm>
            <a:off x="4581525" y="2171962"/>
            <a:ext cx="4533900" cy="282186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64651" y="5238892"/>
            <a:ext cx="230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3-9</a:t>
            </a:r>
            <a:r>
              <a:rPr lang="zh-CN" altLang="en-US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en-US" altLang="zh-CN" sz="1400" i="1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SVM</a:t>
            </a:r>
            <a:r>
              <a:rPr lang="zh-CN" altLang="en-US" sz="1400" i="1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分类示意图</a:t>
            </a:r>
            <a:endParaRPr lang="zh-CN" altLang="en-US" sz="2000" i="1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9510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3"/>
    </mc:Choice>
    <mc:Fallback>
      <p:transition spd="slow" advTm="2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分类器设计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支持向量机（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SVM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自适应增强算法（</a:t>
            </a:r>
            <a:r>
              <a:rPr lang="en-US" altLang="zh-CN" sz="2000" dirty="0" err="1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Adaboost</a:t>
            </a:r>
            <a:r>
              <a:rPr lang="zh-CN" altLang="en-US" sz="2000" dirty="0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solidFill>
                <a:srgbClr val="C00000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级联检测器（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804972" y="2436852"/>
                <a:ext cx="4020508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da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𝑏𝑜𝑜𝑠𝑡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模型：</m:t>
                      </m:r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972" y="2436852"/>
                <a:ext cx="4020508" cy="87120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529226" y="3524699"/>
                <a:ext cx="4572000" cy="11458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126365"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i="1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CN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S Gothic" panose="020B0609070205080204" pitchFamily="49" charset="-128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altLang="zh-CN" sz="1600" i="1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1600" kern="1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126365"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600" i="1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zh-CN" sz="16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zh-CN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,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zh-CN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,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226" y="3524699"/>
                <a:ext cx="4572000" cy="11458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734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21"/>
    </mc:Choice>
    <mc:Fallback>
      <p:transition spd="slow" advTm="31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6" y="2171962"/>
            <a:ext cx="4525962" cy="2821861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分类器设计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支持向量机（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SVM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自适应增强算法（</a:t>
            </a:r>
            <a:r>
              <a:rPr lang="en-US" altLang="zh-CN" sz="2000" dirty="0" err="1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Adaboost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级联检测器（</a:t>
            </a:r>
            <a:r>
              <a:rPr lang="en-US" altLang="zh-CN" sz="2000" dirty="0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solidFill>
                <a:srgbClr val="C00000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764651" y="5238892"/>
            <a:ext cx="230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3-10</a:t>
            </a:r>
            <a:r>
              <a:rPr lang="zh-CN" altLang="en-US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400" i="1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级</a:t>
            </a:r>
            <a:r>
              <a:rPr lang="zh-CN" altLang="en-US" sz="1400" i="1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联检测示意图</a:t>
            </a:r>
            <a:endParaRPr lang="zh-CN" altLang="en-US" sz="2000" i="1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72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69"/>
    </mc:Choice>
    <mc:Fallback>
      <p:transition spd="slow" advTm="25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4946" y="530683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光照条件下检测结果表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703351"/>
              </p:ext>
            </p:extLst>
          </p:nvPr>
        </p:nvGraphicFramePr>
        <p:xfrm>
          <a:off x="1409699" y="2371725"/>
          <a:ext cx="6748145" cy="2590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49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9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9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9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11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输入类型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REC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PRE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MDR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FDR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东部灯光组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0.6071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0.3929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0.3279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西部灯光组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0.6249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0.2664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0.3751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0.3072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南部灯光组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0.7143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0.3091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0.2850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北部灯光组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0.7428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0.3134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0.2572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0.2905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顶部灯光组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0.8574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0.5022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0.1426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0.1517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法线图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0.5981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0.1115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02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9"/>
    </mc:Choice>
    <mc:Fallback>
      <p:transition spd="slow" advTm="2229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t="3241" r="1388" b="5265"/>
          <a:stretch/>
        </p:blipFill>
        <p:spPr>
          <a:xfrm>
            <a:off x="364143" y="1812022"/>
            <a:ext cx="8448144" cy="42021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3-11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输入数据检测结果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endParaRPr lang="zh-CN" altLang="en-US" sz="16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实验</a:t>
            </a: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结果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654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33"/>
    </mc:Choice>
    <mc:Fallback>
      <p:transition spd="slow" advTm="25133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4946" y="530683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3-2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不同特征检测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结果表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848931"/>
              </p:ext>
            </p:extLst>
          </p:nvPr>
        </p:nvGraphicFramePr>
        <p:xfrm>
          <a:off x="627657" y="2153893"/>
          <a:ext cx="7911054" cy="29751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3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9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9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输入类型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REC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PRE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MDR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FDR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+mn-lt"/>
                          <a:ea typeface="方正北魏楷书简体" panose="03000509000000000000" pitchFamily="65" charset="-122"/>
                        </a:rPr>
                        <a:t>Haar</a:t>
                      </a:r>
                      <a:r>
                        <a:rPr lang="en-US" altLang="zh-CN" dirty="0" smtClean="0">
                          <a:latin typeface="+mn-lt"/>
                          <a:ea typeface="方正北魏楷书简体" panose="03000509000000000000" pitchFamily="65" charset="-122"/>
                        </a:rPr>
                        <a:t>-like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0.4677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0.1786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0.1669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方正北魏楷书简体" panose="03000509000000000000" pitchFamily="65" charset="-122"/>
                        </a:rPr>
                        <a:t>LBP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0.8932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0.5374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0.1372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方正北魏楷书简体" panose="03000509000000000000" pitchFamily="65" charset="-122"/>
                        </a:rPr>
                        <a:t>Gradient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0.9114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0.5727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0.1214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方正北魏楷书简体" panose="03000509000000000000" pitchFamily="65" charset="-122"/>
                        </a:rPr>
                        <a:t>HOG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0.9642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0.7207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0.0667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方正北魏楷书简体" panose="03000509000000000000" pitchFamily="65" charset="-122"/>
                        </a:rPr>
                        <a:t>GLCM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0.7862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0.4921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0.2183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0.1448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+mn-lt"/>
                          <a:ea typeface="方正北魏楷书简体" panose="03000509000000000000" pitchFamily="65" charset="-122"/>
                        </a:rPr>
                        <a:t>HOG+Gradient+RGB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0.8158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0.0085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0.0400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694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3"/>
    </mc:Choice>
    <mc:Fallback>
      <p:transition spd="slow" advTm="80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0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00" y="1729532"/>
            <a:ext cx="6687839" cy="42095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6142" y="5974275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1-1</a:t>
            </a:r>
            <a:r>
              <a:rPr lang="zh-CN" altLang="en-US" sz="1600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常见零件图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1" y="1729532"/>
            <a:ext cx="9144001" cy="4244743"/>
            <a:chOff x="40274" y="1240880"/>
            <a:chExt cx="8928894" cy="4042046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endCxn id="21" idx="8"/>
            </p:cNvCxnSpPr>
            <p:nvPr/>
          </p:nvCxnSpPr>
          <p:spPr>
            <a:xfrm>
              <a:off x="7782202" y="1240880"/>
              <a:ext cx="430" cy="400779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227238" y="1266044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常见零件</a:t>
            </a:r>
          </a:p>
        </p:txBody>
      </p:sp>
    </p:spTree>
    <p:extLst>
      <p:ext uri="{BB962C8B-B14F-4D97-AF65-F5344CB8AC3E}">
        <p14:creationId xmlns:p14="http://schemas.microsoft.com/office/powerpoint/2010/main" val="1019741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34"/>
    </mc:Choice>
    <mc:Fallback>
      <p:transition spd="slow" advTm="9534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8433" y="434163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3-3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不同特征检测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s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速度表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410218"/>
              </p:ext>
            </p:extLst>
          </p:nvPr>
        </p:nvGraphicFramePr>
        <p:xfrm>
          <a:off x="272257" y="3129393"/>
          <a:ext cx="8599486" cy="85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11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891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  <a:latin typeface="+mj-lt"/>
                          <a:ea typeface="方正北魏楷书简体" panose="03000509000000000000" pitchFamily="65" charset="-122"/>
                        </a:rPr>
                        <a:t>特征类型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j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err="1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Haar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-like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LBP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Gradient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HOG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GLCM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err="1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HOG+Gradient+RGB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bg1"/>
                          </a:solidFill>
                          <a:latin typeface="+mj-lt"/>
                          <a:ea typeface="方正北魏楷书简体" panose="03000509000000000000" pitchFamily="65" charset="-122"/>
                        </a:rPr>
                        <a:t>速度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+mj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11ms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17ms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16ms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22ms</a:t>
                      </a:r>
                      <a:endParaRPr lang="zh-CN" altLang="en-US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486ms</a:t>
                      </a:r>
                      <a:endParaRPr lang="zh-CN" altLang="en-US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25ms</a:t>
                      </a:r>
                      <a:endParaRPr lang="zh-CN" altLang="en-US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224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4"/>
    </mc:Choice>
    <mc:Fallback>
      <p:transition spd="slow" advTm="1574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>
          <a:xfrm>
            <a:off x="1405290" y="1597796"/>
            <a:ext cx="7821329" cy="4013734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第一章 绪论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第二章 表面法线提取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第三章 基于传统算法的缺陷检测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C00000"/>
                </a:solidFill>
                <a:latin typeface="方正北魏楷书简体" panose="03000509000000000000" charset="-122"/>
                <a:ea typeface="方正北魏楷书简体" panose="03000509000000000000" charset="-122"/>
              </a:rPr>
              <a:t>第四章 基于深度学习的缺陷检测</a:t>
            </a:r>
            <a:endParaRPr lang="en-US" altLang="zh-CN" sz="2400" dirty="0" smtClean="0">
              <a:solidFill>
                <a:srgbClr val="C00000"/>
              </a:solidFill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第五章 总结与展望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97795"/>
            <a:ext cx="467544" cy="40137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10" y="5680540"/>
            <a:ext cx="1777041" cy="1095095"/>
          </a:xfrm>
          <a:prstGeom prst="rect">
            <a:avLst/>
          </a:prstGeom>
          <a:effectLst>
            <a:softEdge rad="393700"/>
          </a:effectLst>
        </p:spPr>
      </p:pic>
    </p:spTree>
    <p:extLst>
      <p:ext uri="{BB962C8B-B14F-4D97-AF65-F5344CB8AC3E}">
        <p14:creationId xmlns:p14="http://schemas.microsoft.com/office/powerpoint/2010/main" val="59688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2"/>
    </mc:Choice>
    <mc:Fallback>
      <p:transition spd="slow" advTm="2482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364142" y="1053977"/>
            <a:ext cx="444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算法流程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68400" y="2359903"/>
            <a:ext cx="6989446" cy="2211219"/>
            <a:chOff x="160968" y="2534392"/>
            <a:chExt cx="6989446" cy="2211219"/>
          </a:xfrm>
        </p:grpSpPr>
        <p:sp>
          <p:nvSpPr>
            <p:cNvPr id="9" name="燕尾形箭头 8"/>
            <p:cNvSpPr/>
            <p:nvPr/>
          </p:nvSpPr>
          <p:spPr>
            <a:xfrm>
              <a:off x="160968" y="2890607"/>
              <a:ext cx="6989446" cy="1364942"/>
            </a:xfrm>
            <a:prstGeom prst="notchedRight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627995" y="2534392"/>
              <a:ext cx="1416424" cy="681946"/>
            </a:xfrm>
            <a:custGeom>
              <a:avLst/>
              <a:gdLst>
                <a:gd name="connsiteX0" fmla="*/ 0 w 1058867"/>
                <a:gd name="connsiteY0" fmla="*/ 0 h 1364942"/>
                <a:gd name="connsiteX1" fmla="*/ 1058867 w 1058867"/>
                <a:gd name="connsiteY1" fmla="*/ 0 h 1364942"/>
                <a:gd name="connsiteX2" fmla="*/ 1058867 w 1058867"/>
                <a:gd name="connsiteY2" fmla="*/ 1364942 h 1364942"/>
                <a:gd name="connsiteX3" fmla="*/ 0 w 1058867"/>
                <a:gd name="connsiteY3" fmla="*/ 1364942 h 1364942"/>
                <a:gd name="connsiteX4" fmla="*/ 0 w 105886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867" h="1364942">
                  <a:moveTo>
                    <a:pt x="0" y="0"/>
                  </a:moveTo>
                  <a:lnTo>
                    <a:pt x="1058867" y="0"/>
                  </a:lnTo>
                  <a:lnTo>
                    <a:pt x="105886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获取图像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52192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2047672" y="4053118"/>
              <a:ext cx="1572069" cy="692493"/>
            </a:xfrm>
            <a:custGeom>
              <a:avLst/>
              <a:gdLst>
                <a:gd name="connsiteX0" fmla="*/ 0 w 1479047"/>
                <a:gd name="connsiteY0" fmla="*/ 0 h 1364942"/>
                <a:gd name="connsiteX1" fmla="*/ 1479047 w 1479047"/>
                <a:gd name="connsiteY1" fmla="*/ 0 h 1364942"/>
                <a:gd name="connsiteX2" fmla="*/ 1479047 w 1479047"/>
                <a:gd name="connsiteY2" fmla="*/ 1364942 h 1364942"/>
                <a:gd name="connsiteX3" fmla="*/ 0 w 1479047"/>
                <a:gd name="connsiteY3" fmla="*/ 1364942 h 1364942"/>
                <a:gd name="connsiteX4" fmla="*/ 0 w 147904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047" h="1364942">
                  <a:moveTo>
                    <a:pt x="0" y="0"/>
                  </a:moveTo>
                  <a:lnTo>
                    <a:pt x="1479047" y="0"/>
                  </a:lnTo>
                  <a:lnTo>
                    <a:pt x="147904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数据预处理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663090" y="338067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3591530" y="2676565"/>
              <a:ext cx="1619703" cy="692493"/>
            </a:xfrm>
            <a:custGeom>
              <a:avLst/>
              <a:gdLst>
                <a:gd name="connsiteX0" fmla="*/ 0 w 1619703"/>
                <a:gd name="connsiteY0" fmla="*/ 0 h 1364942"/>
                <a:gd name="connsiteX1" fmla="*/ 1619703 w 1619703"/>
                <a:gd name="connsiteY1" fmla="*/ 0 h 1364942"/>
                <a:gd name="connsiteX2" fmla="*/ 1619703 w 1619703"/>
                <a:gd name="connsiteY2" fmla="*/ 1364942 h 1364942"/>
                <a:gd name="connsiteX3" fmla="*/ 0 w 1619703"/>
                <a:gd name="connsiteY3" fmla="*/ 1364942 h 1364942"/>
                <a:gd name="connsiteX4" fmla="*/ 0 w 1619703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703" h="1364942">
                  <a:moveTo>
                    <a:pt x="0" y="0"/>
                  </a:moveTo>
                  <a:lnTo>
                    <a:pt x="1619703" y="0"/>
                  </a:lnTo>
                  <a:lnTo>
                    <a:pt x="1619703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训练分类器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4230765" y="337519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4875702" y="3929818"/>
              <a:ext cx="1666345" cy="681946"/>
            </a:xfrm>
            <a:custGeom>
              <a:avLst/>
              <a:gdLst>
                <a:gd name="connsiteX0" fmla="*/ 0 w 1341918"/>
                <a:gd name="connsiteY0" fmla="*/ 0 h 1364942"/>
                <a:gd name="connsiteX1" fmla="*/ 1341918 w 1341918"/>
                <a:gd name="connsiteY1" fmla="*/ 0 h 1364942"/>
                <a:gd name="connsiteX2" fmla="*/ 1341918 w 1341918"/>
                <a:gd name="connsiteY2" fmla="*/ 1364942 h 1364942"/>
                <a:gd name="connsiteX3" fmla="*/ 0 w 1341918"/>
                <a:gd name="connsiteY3" fmla="*/ 1364942 h 1364942"/>
                <a:gd name="connsiteX4" fmla="*/ 0 w 1341918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918" h="1364942">
                  <a:moveTo>
                    <a:pt x="0" y="0"/>
                  </a:moveTo>
                  <a:lnTo>
                    <a:pt x="1341918" y="0"/>
                  </a:lnTo>
                  <a:lnTo>
                    <a:pt x="1341918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分类器检测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646473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</p:grpSp>
      <p:sp>
        <p:nvSpPr>
          <p:cNvPr id="21" name="Freeform 19"/>
          <p:cNvSpPr>
            <a:spLocks noChangeAspect="1" noEditPoints="1"/>
          </p:cNvSpPr>
          <p:nvPr/>
        </p:nvSpPr>
        <p:spPr bwMode="auto">
          <a:xfrm rot="4473845">
            <a:off x="4242700" y="4269482"/>
            <a:ext cx="879798" cy="354342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051851" y="4995921"/>
            <a:ext cx="4148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零件主表面获取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数据增强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数据集划分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4698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"/>
    </mc:Choice>
    <mc:Fallback>
      <p:transition spd="slow" advTm="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网络模型结构示意图</a:t>
            </a:r>
            <a:endParaRPr lang="zh-CN" altLang="en-US" sz="16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网络模型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50900" y="2075612"/>
            <a:ext cx="8089899" cy="3658716"/>
            <a:chOff x="802612" y="2053564"/>
            <a:chExt cx="9135705" cy="3455564"/>
          </a:xfrm>
        </p:grpSpPr>
        <p:grpSp>
          <p:nvGrpSpPr>
            <p:cNvPr id="12" name="组合 11"/>
            <p:cNvGrpSpPr/>
            <p:nvPr/>
          </p:nvGrpSpPr>
          <p:grpSpPr>
            <a:xfrm>
              <a:off x="802612" y="2263476"/>
              <a:ext cx="7804561" cy="3245652"/>
              <a:chOff x="468314" y="2276557"/>
              <a:chExt cx="7804561" cy="3245652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468314" y="2276557"/>
                <a:ext cx="7512834" cy="3245652"/>
                <a:chOff x="822572" y="1910540"/>
                <a:chExt cx="7742936" cy="3245652"/>
              </a:xfrm>
            </p:grpSpPr>
            <p:sp>
              <p:nvSpPr>
                <p:cNvPr id="47" name="立方体 46"/>
                <p:cNvSpPr/>
                <p:nvPr/>
              </p:nvSpPr>
              <p:spPr bwMode="auto">
                <a:xfrm>
                  <a:off x="822572" y="1910540"/>
                  <a:ext cx="905854" cy="3245652"/>
                </a:xfrm>
                <a:prstGeom prst="cube">
                  <a:avLst>
                    <a:gd name="adj" fmla="val 98031"/>
                  </a:avLst>
                </a:prstGeom>
                <a:blipFill dpi="0" rotWithShape="1">
                  <a:blip r:embed="rId2"/>
                  <a:srcRect/>
                  <a:tile tx="336550" ty="0" sx="100000" sy="100000" flip="none" algn="tl"/>
                </a:blip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8" name="立方体 47"/>
                <p:cNvSpPr/>
                <p:nvPr/>
              </p:nvSpPr>
              <p:spPr bwMode="auto">
                <a:xfrm>
                  <a:off x="1207339" y="1910540"/>
                  <a:ext cx="905854" cy="3245652"/>
                </a:xfrm>
                <a:prstGeom prst="cube">
                  <a:avLst>
                    <a:gd name="adj" fmla="val 93314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" name="立方体 48"/>
                <p:cNvSpPr>
                  <a:spLocks noChangeAspect="1"/>
                </p:cNvSpPr>
                <p:nvPr/>
              </p:nvSpPr>
              <p:spPr bwMode="auto">
                <a:xfrm>
                  <a:off x="1436339" y="2551557"/>
                  <a:ext cx="556451" cy="1993752"/>
                </a:xfrm>
                <a:prstGeom prst="cube">
                  <a:avLst>
                    <a:gd name="adj" fmla="val 79734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0" name="立方体 49"/>
                <p:cNvSpPr>
                  <a:spLocks noChangeAspect="1"/>
                </p:cNvSpPr>
                <p:nvPr/>
              </p:nvSpPr>
              <p:spPr bwMode="auto">
                <a:xfrm>
                  <a:off x="1697675" y="2547709"/>
                  <a:ext cx="556451" cy="1993752"/>
                </a:xfrm>
                <a:prstGeom prst="cube">
                  <a:avLst>
                    <a:gd name="adj" fmla="val 79734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" name="立方体 50"/>
                <p:cNvSpPr>
                  <a:spLocks/>
                </p:cNvSpPr>
                <p:nvPr/>
              </p:nvSpPr>
              <p:spPr bwMode="auto">
                <a:xfrm>
                  <a:off x="1936771" y="2875420"/>
                  <a:ext cx="458257" cy="1366934"/>
                </a:xfrm>
                <a:prstGeom prst="cube">
                  <a:avLst>
                    <a:gd name="adj" fmla="val 53141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2" name="立方体 51"/>
                <p:cNvSpPr>
                  <a:spLocks/>
                </p:cNvSpPr>
                <p:nvPr/>
              </p:nvSpPr>
              <p:spPr bwMode="auto">
                <a:xfrm>
                  <a:off x="2278727" y="2875420"/>
                  <a:ext cx="458257" cy="1366934"/>
                </a:xfrm>
                <a:prstGeom prst="cube">
                  <a:avLst>
                    <a:gd name="adj" fmla="val 53141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3" name="立方体 52"/>
                <p:cNvSpPr>
                  <a:spLocks/>
                </p:cNvSpPr>
                <p:nvPr/>
              </p:nvSpPr>
              <p:spPr bwMode="auto">
                <a:xfrm>
                  <a:off x="2629398" y="2875420"/>
                  <a:ext cx="458257" cy="1366934"/>
                </a:xfrm>
                <a:prstGeom prst="cube">
                  <a:avLst>
                    <a:gd name="adj" fmla="val 53141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4" name="立方体 53"/>
                <p:cNvSpPr>
                  <a:spLocks/>
                </p:cNvSpPr>
                <p:nvPr/>
              </p:nvSpPr>
              <p:spPr bwMode="auto">
                <a:xfrm>
                  <a:off x="2961559" y="3097685"/>
                  <a:ext cx="476314" cy="874707"/>
                </a:xfrm>
                <a:prstGeom prst="cube">
                  <a:avLst>
                    <a:gd name="adj" fmla="val 3340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" name="立方体 54"/>
                <p:cNvSpPr>
                  <a:spLocks/>
                </p:cNvSpPr>
                <p:nvPr/>
              </p:nvSpPr>
              <p:spPr bwMode="auto">
                <a:xfrm>
                  <a:off x="3400690" y="3097685"/>
                  <a:ext cx="476314" cy="874707"/>
                </a:xfrm>
                <a:prstGeom prst="cube">
                  <a:avLst>
                    <a:gd name="adj" fmla="val 3340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6" name="立方体 55"/>
                <p:cNvSpPr>
                  <a:spLocks/>
                </p:cNvSpPr>
                <p:nvPr/>
              </p:nvSpPr>
              <p:spPr bwMode="auto">
                <a:xfrm>
                  <a:off x="3845231" y="3097685"/>
                  <a:ext cx="476314" cy="874707"/>
                </a:xfrm>
                <a:prstGeom prst="cube">
                  <a:avLst>
                    <a:gd name="adj" fmla="val 3340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7" name="立方体 56"/>
                <p:cNvSpPr>
                  <a:spLocks/>
                </p:cNvSpPr>
                <p:nvPr/>
              </p:nvSpPr>
              <p:spPr bwMode="auto">
                <a:xfrm>
                  <a:off x="4260971" y="3264183"/>
                  <a:ext cx="594851" cy="541710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" name="立方体 57"/>
                <p:cNvSpPr>
                  <a:spLocks/>
                </p:cNvSpPr>
                <p:nvPr/>
              </p:nvSpPr>
              <p:spPr bwMode="auto">
                <a:xfrm>
                  <a:off x="4806474" y="3264183"/>
                  <a:ext cx="594851" cy="541710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" name="立方体 58"/>
                <p:cNvSpPr>
                  <a:spLocks/>
                </p:cNvSpPr>
                <p:nvPr/>
              </p:nvSpPr>
              <p:spPr bwMode="auto">
                <a:xfrm>
                  <a:off x="5360757" y="3264183"/>
                  <a:ext cx="594851" cy="541710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0" name="立方体 59"/>
                <p:cNvSpPr>
                  <a:spLocks/>
                </p:cNvSpPr>
                <p:nvPr/>
              </p:nvSpPr>
              <p:spPr bwMode="auto">
                <a:xfrm>
                  <a:off x="5886255" y="3348975"/>
                  <a:ext cx="501372" cy="375212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1" name="立方体 60"/>
                <p:cNvSpPr>
                  <a:spLocks/>
                </p:cNvSpPr>
                <p:nvPr/>
              </p:nvSpPr>
              <p:spPr bwMode="auto">
                <a:xfrm>
                  <a:off x="6341964" y="3462298"/>
                  <a:ext cx="961207" cy="165913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2" name="立方体 61"/>
                <p:cNvSpPr>
                  <a:spLocks/>
                </p:cNvSpPr>
                <p:nvPr/>
              </p:nvSpPr>
              <p:spPr bwMode="auto">
                <a:xfrm>
                  <a:off x="7303641" y="3462298"/>
                  <a:ext cx="961207" cy="165913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3" name="立方体 62"/>
                <p:cNvSpPr>
                  <a:spLocks/>
                </p:cNvSpPr>
                <p:nvPr/>
              </p:nvSpPr>
              <p:spPr bwMode="auto">
                <a:xfrm>
                  <a:off x="8264848" y="3457160"/>
                  <a:ext cx="300660" cy="166278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6" name="立方体 45"/>
              <p:cNvSpPr>
                <a:spLocks/>
              </p:cNvSpPr>
              <p:nvPr/>
            </p:nvSpPr>
            <p:spPr bwMode="auto">
              <a:xfrm>
                <a:off x="7981149" y="3823177"/>
                <a:ext cx="291726" cy="166278"/>
              </a:xfrm>
              <a:prstGeom prst="cube">
                <a:avLst>
                  <a:gd name="adj" fmla="val 30095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490263" y="4381798"/>
              <a:ext cx="3448054" cy="215444"/>
              <a:chOff x="6407637" y="4582842"/>
              <a:chExt cx="3448054" cy="215444"/>
            </a:xfrm>
          </p:grpSpPr>
          <p:sp>
            <p:nvSpPr>
              <p:cNvPr id="43" name="立方体 42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 err="1"/>
                  <a:t>Convolution+Batch</a:t>
                </a:r>
                <a:r>
                  <a:rPr lang="en-US" altLang="zh-CN" sz="800" dirty="0"/>
                  <a:t> </a:t>
                </a:r>
                <a:r>
                  <a:rPr lang="en-US" altLang="zh-CN" sz="800" dirty="0" err="1"/>
                  <a:t>normalization+ReLU</a:t>
                </a:r>
                <a:endParaRPr lang="zh-CN" altLang="en-US" sz="800" dirty="0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6490263" y="4645663"/>
              <a:ext cx="3448054" cy="215444"/>
              <a:chOff x="6407637" y="4582842"/>
              <a:chExt cx="3448054" cy="215444"/>
            </a:xfrm>
          </p:grpSpPr>
          <p:sp>
            <p:nvSpPr>
              <p:cNvPr id="41" name="立方体 40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Max pooling</a:t>
                </a:r>
                <a:endParaRPr lang="zh-CN" altLang="en-US" sz="800" dirty="0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490263" y="4859850"/>
              <a:ext cx="3448054" cy="215444"/>
              <a:chOff x="6407637" y="4582842"/>
              <a:chExt cx="3448054" cy="215444"/>
            </a:xfrm>
          </p:grpSpPr>
          <p:sp>
            <p:nvSpPr>
              <p:cNvPr id="39" name="立方体 38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Fully </a:t>
                </a:r>
                <a:r>
                  <a:rPr lang="en-US" altLang="zh-CN" sz="800" dirty="0" err="1"/>
                  <a:t>connected+ReLU</a:t>
                </a:r>
                <a:endParaRPr lang="zh-CN" altLang="en-US" sz="800" dirty="0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490263" y="5079916"/>
              <a:ext cx="3448054" cy="215444"/>
              <a:chOff x="6407637" y="4582842"/>
              <a:chExt cx="3448054" cy="215444"/>
            </a:xfrm>
          </p:grpSpPr>
          <p:sp>
            <p:nvSpPr>
              <p:cNvPr id="35" name="立方体 34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Fully connected</a:t>
                </a:r>
                <a:endParaRPr lang="zh-CN" altLang="en-US" sz="800" dirty="0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6490263" y="5293684"/>
              <a:ext cx="3448054" cy="215444"/>
              <a:chOff x="6407637" y="4582842"/>
              <a:chExt cx="3448054" cy="215444"/>
            </a:xfrm>
          </p:grpSpPr>
          <p:sp>
            <p:nvSpPr>
              <p:cNvPr id="30" name="立方体 29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 err="1"/>
                  <a:t>Softmax</a:t>
                </a:r>
                <a:endParaRPr lang="zh-CN" altLang="en-US" sz="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802612" y="2053564"/>
                  <a:ext cx="113544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sz="1000" dirty="0"/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sz="1000" dirty="0"/>
                    <a:t>3</a:t>
                  </a:r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612" y="2053564"/>
                  <a:ext cx="113544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1803462" y="2058458"/>
                  <a:ext cx="111808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sz="1000" dirty="0"/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64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3462" y="2058458"/>
                  <a:ext cx="1118082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1805805" y="2658272"/>
                  <a:ext cx="13502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112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112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128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5805" y="2658272"/>
                  <a:ext cx="1350260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2237665" y="2972888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56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56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7665" y="2972888"/>
                  <a:ext cx="1135758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3156065" y="3197232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28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6065" y="3197232"/>
                  <a:ext cx="1135758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4518555" y="3366062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14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8555" y="3366062"/>
                  <a:ext cx="1135758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5735225" y="3455690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7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5225" y="3455690"/>
                  <a:ext cx="1135758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6663694" y="3585240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1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4096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3694" y="3585240"/>
                  <a:ext cx="1135758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8008242" y="3585240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1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8242" y="3585240"/>
                  <a:ext cx="1135758" cy="2462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76108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6"/>
    </mc:Choice>
    <mc:Fallback>
      <p:transition spd="slow" advTm="1846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模型优化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对应二分类问题调整模型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训练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多个模型，使用</a:t>
            </a:r>
            <a:r>
              <a:rPr lang="en-US" altLang="zh-CN" sz="2000" dirty="0"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组合成级联检测器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ea typeface="方正北魏楷书简体" panose="03000509000000000000" pitchFamily="65" charset="-122"/>
              </a:rPr>
              <a:t>Batch </a:t>
            </a:r>
            <a:r>
              <a:rPr lang="en-US" altLang="zh-CN" sz="2000" dirty="0">
                <a:ea typeface="方正北魏楷书简体" panose="03000509000000000000" pitchFamily="65" charset="-122"/>
              </a:rPr>
              <a:t>Normalization 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预防过拟合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932363" y="2669225"/>
                <a:ext cx="4572000" cy="215571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func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800" i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363" y="2669225"/>
                <a:ext cx="4572000" cy="2155718"/>
              </a:xfrm>
              <a:prstGeom prst="rect">
                <a:avLst/>
              </a:prstGeom>
              <a:blipFill rotWithShape="0">
                <a:blip r:embed="rId3"/>
                <a:stretch>
                  <a:fillRect r="-7733" b="-49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14673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7"/>
    </mc:Choice>
    <mc:Fallback>
      <p:transition spd="slow" advTm="1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模型优化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对应二分类问题调整模型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训练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多个模型，使用</a:t>
            </a:r>
            <a:r>
              <a:rPr lang="en-US" altLang="zh-CN" sz="2000" dirty="0"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组合成级联检测器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ea typeface="方正北魏楷书简体" panose="03000509000000000000" pitchFamily="65" charset="-122"/>
              </a:rPr>
              <a:t>Batch </a:t>
            </a:r>
            <a:r>
              <a:rPr lang="en-US" altLang="zh-CN" sz="2000" dirty="0">
                <a:ea typeface="方正北魏楷书简体" panose="03000509000000000000" pitchFamily="65" charset="-122"/>
              </a:rPr>
              <a:t>Normalization 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预防过拟合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6" y="2171962"/>
            <a:ext cx="4525962" cy="282186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764651" y="5238892"/>
            <a:ext cx="230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4-2</a:t>
            </a:r>
            <a:r>
              <a:rPr lang="zh-CN" altLang="en-US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400" i="1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级</a:t>
            </a:r>
            <a:r>
              <a:rPr lang="zh-CN" altLang="en-US" sz="1400" i="1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联检测示意图</a:t>
            </a:r>
            <a:endParaRPr lang="zh-CN" altLang="en-US" sz="2000" i="1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8995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"/>
    </mc:Choice>
    <mc:Fallback>
      <p:transition spd="slow" advTm="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模型优化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对应二分类问题调整模型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训练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多个模型，使用</a:t>
            </a:r>
            <a:r>
              <a:rPr lang="en-US" altLang="zh-CN" sz="2000" dirty="0"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组合成级联检测器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ea typeface="方正北魏楷书简体" panose="03000509000000000000" pitchFamily="65" charset="-122"/>
              </a:rPr>
              <a:t>Batch </a:t>
            </a:r>
            <a:r>
              <a:rPr lang="en-US" altLang="zh-CN" sz="2000" dirty="0">
                <a:ea typeface="方正北魏楷书简体" panose="03000509000000000000" pitchFamily="65" charset="-122"/>
              </a:rPr>
              <a:t>Normalization 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预防过拟合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https://img-blog.csdn.net/201603121907267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664" y="2524949"/>
            <a:ext cx="4538050" cy="26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804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"/>
    </mc:Choice>
    <mc:Fallback>
      <p:transition spd="slow" advTm="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模型训练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数据集划分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模型初始化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模型参数优化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932363" y="2269757"/>
            <a:ext cx="360634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针对数据不平衡问题划分不同数据子集，训练多个模型</a:t>
            </a:r>
          </a:p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932363" y="3431470"/>
            <a:ext cx="360634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使用</a:t>
            </a:r>
            <a:r>
              <a:rPr lang="en-US" altLang="zh-CN" sz="2000" dirty="0" err="1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ImageNet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上预训练的参数初始化</a:t>
            </a:r>
          </a:p>
          <a:p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932363" y="4591250"/>
            <a:ext cx="36063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使用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Adam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算法对模型进行优化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757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6"/>
    </mc:Choice>
    <mc:Fallback>
      <p:transition spd="slow" advTm="1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8656" y="1895244"/>
            <a:ext cx="8966687" cy="4019451"/>
            <a:chOff x="88412" y="1873967"/>
            <a:chExt cx="9796949" cy="401945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12" y="1873967"/>
              <a:ext cx="4843949" cy="197064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9" y="3944048"/>
              <a:ext cx="4843684" cy="194937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412" y="1873967"/>
              <a:ext cx="4843949" cy="194937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391" y="3944048"/>
              <a:ext cx="4842970" cy="1949369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4-3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不同模型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loss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曲线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示意图</a:t>
            </a:r>
            <a:endParaRPr lang="zh-CN" altLang="en-US" sz="16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6174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49"/>
    </mc:Choice>
    <mc:Fallback>
      <p:transition spd="slow" advTm="7349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4946" y="4887245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最终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结果表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151098"/>
              </p:ext>
            </p:extLst>
          </p:nvPr>
        </p:nvGraphicFramePr>
        <p:xfrm>
          <a:off x="627657" y="2600352"/>
          <a:ext cx="7911054" cy="2125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3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9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9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模型类别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REC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PRE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MDR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FDR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VGG-11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0.9643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0.7297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0.1786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VGG-13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0.9292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0.8468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0.0708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0.1080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VGG-16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0.9548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0.8120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0.1420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VGG-19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0.9381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0.8281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0.0619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0.1250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039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2"/>
    </mc:Choice>
    <mc:Fallback>
      <p:transition spd="slow" advTm="852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108" y="1757288"/>
            <a:ext cx="5062710" cy="42007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1-2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缺陷示意图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97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853009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884942" y="1250573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零件缺陷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732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82"/>
    </mc:Choice>
    <mc:Fallback>
      <p:transition spd="slow" advTm="14282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4946" y="4887245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4-2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最优结果表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86878"/>
              </p:ext>
            </p:extLst>
          </p:nvPr>
        </p:nvGraphicFramePr>
        <p:xfrm>
          <a:off x="627657" y="2600352"/>
          <a:ext cx="7911054" cy="2125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3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9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9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模型类别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REC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PRE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MDR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FDR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VGG-11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0.9735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0.8661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0.0265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0.0966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VGG-13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0.9469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0.7643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0.1875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VGG-16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0.9646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0.8015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0.1534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VGG-19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0.9558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0.8120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0.0442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0.1420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053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65"/>
    </mc:Choice>
    <mc:Fallback>
      <p:transition spd="slow" advTm="9565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4946" y="4887245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4-3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不同模型对比结果表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673862"/>
              </p:ext>
            </p:extLst>
          </p:nvPr>
        </p:nvGraphicFramePr>
        <p:xfrm>
          <a:off x="627657" y="2600352"/>
          <a:ext cx="7911054" cy="2125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3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9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9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模型类别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REC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PRE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MDR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FDR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VGG-9-final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0.9027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0.7286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0.0973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0.2159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VGG-9-best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0.9292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0.7143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0.0708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0.286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VGG-11-final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0.9643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0.7297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0.1786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VGG-11-best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0.9735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0.8661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0.0265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0.0966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838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"/>
    </mc:Choice>
    <mc:Fallback>
      <p:transition spd="slow" advTm="755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8433" y="434163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4-4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模型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检测速度表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40761"/>
              </p:ext>
            </p:extLst>
          </p:nvPr>
        </p:nvGraphicFramePr>
        <p:xfrm>
          <a:off x="856997" y="3256393"/>
          <a:ext cx="7525544" cy="85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89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8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模型类别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VGG-9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VGG-11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VGG-13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VGG-16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VGG-19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bg1"/>
                          </a:solidFill>
                          <a:latin typeface="+mj-lt"/>
                          <a:ea typeface="方正北魏楷书简体" panose="03000509000000000000" pitchFamily="65" charset="-122"/>
                        </a:rPr>
                        <a:t>速度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+mj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16ms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23ms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29ms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34ms</a:t>
                      </a:r>
                      <a:endParaRPr lang="zh-CN" altLang="en-US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46ms</a:t>
                      </a:r>
                      <a:endParaRPr lang="zh-CN" altLang="en-US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856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5"/>
    </mc:Choice>
    <mc:Fallback>
      <p:transition spd="slow" advTm="785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>
          <a:xfrm>
            <a:off x="1405290" y="1597796"/>
            <a:ext cx="7821329" cy="4013734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第一章 绪论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第二章 表面法线提取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第三章 基于传统算法的缺陷检测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第四章 基于深度学习的缺陷检测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sz="2400" dirty="0" smtClean="0">
                <a:solidFill>
                  <a:srgbClr val="C00000"/>
                </a:solidFill>
                <a:latin typeface="方正北魏楷书简体" panose="03000509000000000000" charset="-122"/>
                <a:ea typeface="方正北魏楷书简体" panose="03000509000000000000" charset="-122"/>
              </a:rPr>
              <a:t>第五章 总结与展望</a:t>
            </a:r>
            <a:endParaRPr lang="en-US" altLang="zh-CN" sz="2400" dirty="0" smtClean="0">
              <a:solidFill>
                <a:srgbClr val="C00000"/>
              </a:solidFill>
              <a:latin typeface="方正北魏楷书简体" panose="03000509000000000000" charset="-122"/>
              <a:ea typeface="方正北魏楷书简体" panose="03000509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97795"/>
            <a:ext cx="467544" cy="40137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10" y="5680540"/>
            <a:ext cx="1777041" cy="1095095"/>
          </a:xfrm>
          <a:prstGeom prst="rect">
            <a:avLst/>
          </a:prstGeom>
          <a:effectLst>
            <a:softEdge rad="393700"/>
          </a:effectLst>
        </p:spPr>
      </p:pic>
    </p:spTree>
    <p:extLst>
      <p:ext uri="{BB962C8B-B14F-4D97-AF65-F5344CB8AC3E}">
        <p14:creationId xmlns:p14="http://schemas.microsoft.com/office/powerpoint/2010/main" val="787113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"/>
    </mc:Choice>
    <mc:Fallback>
      <p:transition spd="slow" advTm="562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1740626"/>
            <a:ext cx="9131650" cy="4218317"/>
            <a:chOff x="63979" y="1242204"/>
            <a:chExt cx="8916835" cy="401688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63979" y="1242204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3979" y="5259086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364142" y="1053977"/>
            <a:ext cx="433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工作总结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1301387" y="1515642"/>
            <a:ext cx="8816885" cy="4609106"/>
            <a:chOff x="-2854435" y="1261932"/>
            <a:chExt cx="10690335" cy="5472816"/>
          </a:xfrm>
        </p:grpSpPr>
        <p:grpSp>
          <p:nvGrpSpPr>
            <p:cNvPr id="4" name="组合 3"/>
            <p:cNvGrpSpPr/>
            <p:nvPr/>
          </p:nvGrpSpPr>
          <p:grpSpPr>
            <a:xfrm>
              <a:off x="-2854435" y="1261932"/>
              <a:ext cx="10690335" cy="5472816"/>
              <a:chOff x="-2854435" y="1261932"/>
              <a:chExt cx="10690335" cy="547281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739900" y="1966339"/>
                <a:ext cx="6096000" cy="4064000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6" name="空心弧 5"/>
              <p:cNvSpPr/>
              <p:nvPr/>
            </p:nvSpPr>
            <p:spPr>
              <a:xfrm>
                <a:off x="-2854435" y="1261932"/>
                <a:ext cx="5472816" cy="5472816"/>
              </a:xfrm>
              <a:prstGeom prst="blockArc">
                <a:avLst>
                  <a:gd name="adj1" fmla="val 18900000"/>
                  <a:gd name="adj2" fmla="val 2700000"/>
                  <a:gd name="adj3" fmla="val 395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任意多边形 6"/>
              <p:cNvSpPr/>
              <p:nvPr/>
            </p:nvSpPr>
            <p:spPr>
              <a:xfrm>
                <a:off x="2304879" y="2372739"/>
                <a:ext cx="5475833" cy="812800"/>
              </a:xfrm>
              <a:custGeom>
                <a:avLst/>
                <a:gdLst>
                  <a:gd name="connsiteX0" fmla="*/ 0 w 5475833"/>
                  <a:gd name="connsiteY0" fmla="*/ 0 h 812800"/>
                  <a:gd name="connsiteX1" fmla="*/ 5475833 w 5475833"/>
                  <a:gd name="connsiteY1" fmla="*/ 0 h 812800"/>
                  <a:gd name="connsiteX2" fmla="*/ 5475833 w 5475833"/>
                  <a:gd name="connsiteY2" fmla="*/ 812800 h 812800"/>
                  <a:gd name="connsiteX3" fmla="*/ 0 w 5475833"/>
                  <a:gd name="connsiteY3" fmla="*/ 812800 h 812800"/>
                  <a:gd name="connsiteX4" fmla="*/ 0 w 5475833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5833" h="812800">
                    <a:moveTo>
                      <a:pt x="0" y="0"/>
                    </a:moveTo>
                    <a:lnTo>
                      <a:pt x="5475833" y="0"/>
                    </a:lnTo>
                    <a:lnTo>
                      <a:pt x="5475833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lvl="1"/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法线提取设备和算法</a:t>
                </a:r>
                <a:endParaRPr lang="en-US" altLang="zh-CN" sz="20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796879" y="2271139"/>
                <a:ext cx="1016000" cy="1016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" name="任意多边形 8"/>
              <p:cNvSpPr/>
              <p:nvPr/>
            </p:nvSpPr>
            <p:spPr>
              <a:xfrm>
                <a:off x="2600332" y="3591938"/>
                <a:ext cx="5180380" cy="812800"/>
              </a:xfrm>
              <a:custGeom>
                <a:avLst/>
                <a:gdLst>
                  <a:gd name="connsiteX0" fmla="*/ 0 w 5180380"/>
                  <a:gd name="connsiteY0" fmla="*/ 0 h 812800"/>
                  <a:gd name="connsiteX1" fmla="*/ 5180380 w 5180380"/>
                  <a:gd name="connsiteY1" fmla="*/ 0 h 812800"/>
                  <a:gd name="connsiteX2" fmla="*/ 5180380 w 5180380"/>
                  <a:gd name="connsiteY2" fmla="*/ 812800 h 812800"/>
                  <a:gd name="connsiteX3" fmla="*/ 0 w 5180380"/>
                  <a:gd name="connsiteY3" fmla="*/ 812800 h 812800"/>
                  <a:gd name="connsiteX4" fmla="*/ 0 w 5180380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0380" h="812800">
                    <a:moveTo>
                      <a:pt x="0" y="0"/>
                    </a:moveTo>
                    <a:lnTo>
                      <a:pt x="5180380" y="0"/>
                    </a:lnTo>
                    <a:lnTo>
                      <a:pt x="5180380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CN" sz="2000" dirty="0" smtClean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  <a:p>
                <a:pPr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0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法线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图在传统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缺陷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检测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中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的应用</a:t>
                </a:r>
                <a:endParaRPr lang="en-US" altLang="zh-CN" sz="20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2000" kern="12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092332" y="3490338"/>
                <a:ext cx="1016000" cy="101600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任意多边形 10"/>
              <p:cNvSpPr/>
              <p:nvPr/>
            </p:nvSpPr>
            <p:spPr>
              <a:xfrm>
                <a:off x="2304879" y="4811140"/>
                <a:ext cx="5475833" cy="812800"/>
              </a:xfrm>
              <a:custGeom>
                <a:avLst/>
                <a:gdLst>
                  <a:gd name="connsiteX0" fmla="*/ 0 w 5475833"/>
                  <a:gd name="connsiteY0" fmla="*/ 0 h 812800"/>
                  <a:gd name="connsiteX1" fmla="*/ 5475833 w 5475833"/>
                  <a:gd name="connsiteY1" fmla="*/ 0 h 812800"/>
                  <a:gd name="connsiteX2" fmla="*/ 5475833 w 5475833"/>
                  <a:gd name="connsiteY2" fmla="*/ 812800 h 812800"/>
                  <a:gd name="connsiteX3" fmla="*/ 0 w 5475833"/>
                  <a:gd name="connsiteY3" fmla="*/ 812800 h 812800"/>
                  <a:gd name="connsiteX4" fmla="*/ 0 w 5475833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5833" h="812800">
                    <a:moveTo>
                      <a:pt x="0" y="0"/>
                    </a:moveTo>
                    <a:lnTo>
                      <a:pt x="5475833" y="0"/>
                    </a:lnTo>
                    <a:lnTo>
                      <a:pt x="5475833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lvl="1"/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法线图在基于深度学习的缺陷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检测中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的应用</a:t>
                </a:r>
                <a:endParaRPr lang="en-US" altLang="zh-CN" sz="20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1796879" y="4709539"/>
                <a:ext cx="1016000" cy="101600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26" name="椭圆 25"/>
            <p:cNvSpPr/>
            <p:nvPr/>
          </p:nvSpPr>
          <p:spPr>
            <a:xfrm>
              <a:off x="1796878" y="2271139"/>
              <a:ext cx="1009788" cy="1011178"/>
            </a:xfrm>
            <a:prstGeom prst="ellipse">
              <a:avLst/>
            </a:prstGeom>
            <a:blipFill dpi="0" rotWithShape="1">
              <a:blip r:embed="rId2"/>
              <a:srcRect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1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092331" y="3485515"/>
              <a:ext cx="1034049" cy="1020823"/>
            </a:xfrm>
            <a:prstGeom prst="ellipse">
              <a:avLst/>
            </a:prstGeom>
            <a:blipFill dpi="0" rotWithShape="1">
              <a:blip r:embed="rId2"/>
              <a:srcRect/>
              <a:tile tx="0" ty="0" sx="84000" sy="73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2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96878" y="4709536"/>
              <a:ext cx="1009788" cy="1023695"/>
            </a:xfrm>
            <a:prstGeom prst="ellipse">
              <a:avLst/>
            </a:prstGeom>
            <a:blipFill>
              <a:blip r:embed="rId2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3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1287218" y="2664000"/>
            <a:ext cx="1038092" cy="23083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2"/>
                </a:solidFill>
                <a:latin typeface="+mj-ea"/>
                <a:ea typeface="+mj-ea"/>
              </a:rPr>
              <a:t>工作总结</a:t>
            </a:r>
          </a:p>
        </p:txBody>
      </p:sp>
    </p:spTree>
    <p:extLst>
      <p:ext uri="{BB962C8B-B14F-4D97-AF65-F5344CB8AC3E}">
        <p14:creationId xmlns:p14="http://schemas.microsoft.com/office/powerpoint/2010/main" val="345387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"/>
    </mc:Choice>
    <mc:Fallback>
      <p:transition spd="slow" advTm="517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分类器设计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表面法线提取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基于传统方法的缺陷检测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基于深度学习的缺陷检测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520876" y="2496017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阴影对法线提取结果的影响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800100" lvl="1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数据库的扩充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800100" lvl="1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缺陷种类多样化划分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800100" lvl="1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使用深度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学习中的目标检测算法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073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1"/>
    </mc:Choice>
    <mc:Fallback>
      <p:transition spd="slow" advTm="1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3300" y="1604963"/>
            <a:ext cx="6400800" cy="4368800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感谢我的导师郭延文教授！</a:t>
            </a:r>
            <a:endParaRPr lang="en-US" altLang="zh-CN" dirty="0">
              <a:solidFill>
                <a:schemeClr val="tx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感谢答辩委员会的各位老师！</a:t>
            </a:r>
            <a:endParaRPr lang="en-US" altLang="zh-CN" dirty="0">
              <a:solidFill>
                <a:schemeClr val="tx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感谢实验室的所有同学！</a:t>
            </a:r>
            <a:endParaRPr lang="en-US" altLang="zh-CN" dirty="0">
              <a:solidFill>
                <a:schemeClr val="tx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感谢南京大学！</a:t>
            </a:r>
            <a:endParaRPr lang="en-US" altLang="zh-CN" dirty="0">
              <a:solidFill>
                <a:schemeClr val="tx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472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02"/>
    </mc:Choice>
    <mc:Fallback>
      <p:transition spd="slow" advTm="36402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谢谢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28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姓名：宋佳</a:t>
            </a:r>
            <a:endParaRPr lang="en-US" altLang="zh-CN" sz="28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r>
              <a:rPr lang="zh-CN" altLang="en-US" sz="28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学号：</a:t>
            </a:r>
            <a:r>
              <a:rPr lang="en-US" altLang="zh-CN" sz="28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MG1533047</a:t>
            </a:r>
          </a:p>
          <a:p>
            <a:r>
              <a:rPr lang="zh-CN" altLang="en-US" sz="28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指导老师：郭延文 教授</a:t>
            </a:r>
            <a:endParaRPr lang="en-US" altLang="zh-CN" sz="28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5093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0" y="1740626"/>
            <a:ext cx="9131650" cy="4218317"/>
            <a:chOff x="16184" y="1319840"/>
            <a:chExt cx="9131650" cy="421831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481" y="3428999"/>
              <a:ext cx="3676640" cy="2109157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16184" y="1319840"/>
              <a:ext cx="9131650" cy="4218317"/>
              <a:chOff x="-8092" y="1319841"/>
              <a:chExt cx="9131650" cy="4218317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113" y="1337207"/>
                <a:ext cx="3689161" cy="2091792"/>
              </a:xfrm>
              <a:prstGeom prst="rect">
                <a:avLst/>
              </a:prstGeom>
            </p:spPr>
          </p:pic>
          <p:grpSp>
            <p:nvGrpSpPr>
              <p:cNvPr id="38" name="组合 37"/>
              <p:cNvGrpSpPr/>
              <p:nvPr/>
            </p:nvGrpSpPr>
            <p:grpSpPr>
              <a:xfrm>
                <a:off x="-8092" y="1319841"/>
                <a:ext cx="9131650" cy="4218317"/>
                <a:chOff x="63979" y="1242204"/>
                <a:chExt cx="8916835" cy="4016882"/>
              </a:xfrm>
            </p:grpSpPr>
            <p:cxnSp>
              <p:nvCxnSpPr>
                <p:cNvPr id="17" name="直接连接符 16"/>
                <p:cNvCxnSpPr/>
                <p:nvPr/>
              </p:nvCxnSpPr>
              <p:spPr>
                <a:xfrm>
                  <a:off x="63979" y="1242204"/>
                  <a:ext cx="8916835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>
                  <a:off x="63979" y="5259086"/>
                  <a:ext cx="8916835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" name="直接连接符 2"/>
                <p:cNvCxnSpPr/>
                <p:nvPr/>
              </p:nvCxnSpPr>
              <p:spPr>
                <a:xfrm>
                  <a:off x="4524101" y="1242204"/>
                  <a:ext cx="12226" cy="4016882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" name="直接连接符 12"/>
              <p:cNvCxnSpPr/>
              <p:nvPr/>
            </p:nvCxnSpPr>
            <p:spPr>
              <a:xfrm>
                <a:off x="5011206" y="1744284"/>
                <a:ext cx="0" cy="1132464"/>
              </a:xfrm>
              <a:prstGeom prst="line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13"/>
              <p:cNvSpPr/>
              <p:nvPr/>
            </p:nvSpPr>
            <p:spPr>
              <a:xfrm>
                <a:off x="5011205" y="1656491"/>
                <a:ext cx="3676640" cy="1308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zh-CN" altLang="en-US" sz="2000" dirty="0" smtClean="0"/>
                  <a:t>工业生产的需要</a:t>
                </a:r>
                <a:endParaRPr lang="en-US" altLang="zh-CN" sz="2000" dirty="0"/>
              </a:p>
              <a:p>
                <a:pPr>
                  <a:spcBef>
                    <a:spcPts val="600"/>
                  </a:spcBef>
                  <a:defRPr/>
                </a:pPr>
                <a:r>
                  <a:rPr lang="zh-CN" alt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目前工业生产中雇佣大量人力来进行缺陷检测</a:t>
                </a:r>
                <a:r>
                  <a:rPr lang="zh-CN" alt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，严重浪费人力物力，急迫需要</a:t>
                </a:r>
                <a:r>
                  <a:rPr lang="zh-CN" alt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一种自动化的检测方法。</a:t>
                </a:r>
                <a:endParaRPr lang="en-US" altLang="zh-CN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431113" y="3829552"/>
                <a:ext cx="0" cy="1332122"/>
              </a:xfrm>
              <a:prstGeom prst="line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矩形 15"/>
              <p:cNvSpPr/>
              <p:nvPr/>
            </p:nvSpPr>
            <p:spPr>
              <a:xfrm>
                <a:off x="431113" y="3829552"/>
                <a:ext cx="3254068" cy="1308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zh-CN" altLang="en-US" sz="2000" dirty="0" smtClean="0"/>
                  <a:t>智能制造的需要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zh-CN" alt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智能制造是我国国策之一，产品质量自动检测是智能制造重要一环。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>
                <a:off x="-8092" y="3428999"/>
                <a:ext cx="913165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文本框 43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研究背景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5177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92"/>
    </mc:Choice>
    <mc:Fallback>
      <p:transition spd="slow" advTm="3259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Freeform 9"/>
          <p:cNvSpPr>
            <a:spLocks noEditPoints="1"/>
          </p:cNvSpPr>
          <p:nvPr/>
        </p:nvSpPr>
        <p:spPr bwMode="auto">
          <a:xfrm>
            <a:off x="1871239" y="3230895"/>
            <a:ext cx="1019426" cy="989643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Freeform 11"/>
          <p:cNvSpPr>
            <a:spLocks noEditPoints="1"/>
          </p:cNvSpPr>
          <p:nvPr/>
        </p:nvSpPr>
        <p:spPr bwMode="auto">
          <a:xfrm>
            <a:off x="2047959" y="5040696"/>
            <a:ext cx="1019426" cy="989643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相关工作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95942" y="4049656"/>
            <a:ext cx="1390884" cy="1333610"/>
            <a:chOff x="586346" y="1756272"/>
            <a:chExt cx="1467492" cy="1427537"/>
          </a:xfrm>
        </p:grpSpPr>
        <p:sp>
          <p:nvSpPr>
            <p:cNvPr id="31" name="Freeform 14"/>
            <p:cNvSpPr>
              <a:spLocks noEditPoints="1"/>
            </p:cNvSpPr>
            <p:nvPr/>
          </p:nvSpPr>
          <p:spPr bwMode="auto">
            <a:xfrm>
              <a:off x="586346" y="1756272"/>
              <a:ext cx="1467492" cy="1427537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5 h 496"/>
                <a:gd name="T6" fmla="*/ 441 w 496"/>
                <a:gd name="T7" fmla="*/ 113 h 496"/>
                <a:gd name="T8" fmla="*/ 442 w 496"/>
                <a:gd name="T9" fmla="*/ 95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7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6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07 h 496"/>
                <a:gd name="T88" fmla="*/ 190 w 496"/>
                <a:gd name="T89" fmla="*/ 249 h 496"/>
                <a:gd name="T90" fmla="*/ 248 w 496"/>
                <a:gd name="T91" fmla="*/ 191 h 496"/>
                <a:gd name="T92" fmla="*/ 306 w 496"/>
                <a:gd name="T93" fmla="*/ 249 h 496"/>
                <a:gd name="T94" fmla="*/ 248 w 496"/>
                <a:gd name="T95" fmla="*/ 307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5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5"/>
                  </a:cubicBezTo>
                  <a:cubicBezTo>
                    <a:pt x="431" y="80"/>
                    <a:pt x="417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7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8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8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4"/>
                    <a:pt x="153" y="417"/>
                    <a:pt x="173" y="426"/>
                  </a:cubicBezTo>
                  <a:cubicBezTo>
                    <a:pt x="195" y="435"/>
                    <a:pt x="208" y="457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4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8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3"/>
                    <a:pt x="455" y="289"/>
                    <a:pt x="476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07"/>
                  </a:moveTo>
                  <a:cubicBezTo>
                    <a:pt x="216" y="307"/>
                    <a:pt x="190" y="281"/>
                    <a:pt x="190" y="249"/>
                  </a:cubicBezTo>
                  <a:cubicBezTo>
                    <a:pt x="190" y="217"/>
                    <a:pt x="216" y="191"/>
                    <a:pt x="248" y="191"/>
                  </a:cubicBezTo>
                  <a:cubicBezTo>
                    <a:pt x="280" y="191"/>
                    <a:pt x="306" y="217"/>
                    <a:pt x="306" y="249"/>
                  </a:cubicBezTo>
                  <a:cubicBezTo>
                    <a:pt x="306" y="281"/>
                    <a:pt x="280" y="307"/>
                    <a:pt x="248" y="307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9"/>
            <p:cNvSpPr>
              <a:spLocks noEditPoints="1"/>
            </p:cNvSpPr>
            <p:nvPr/>
          </p:nvSpPr>
          <p:spPr bwMode="auto">
            <a:xfrm>
              <a:off x="968254" y="2140888"/>
              <a:ext cx="703674" cy="686035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8 h 238"/>
                <a:gd name="T12" fmla="*/ 8 w 238"/>
                <a:gd name="T13" fmla="*/ 119 h 238"/>
                <a:gd name="T14" fmla="*/ 119 w 238"/>
                <a:gd name="T15" fmla="*/ 230 h 238"/>
                <a:gd name="T16" fmla="*/ 230 w 238"/>
                <a:gd name="T17" fmla="*/ 119 h 238"/>
                <a:gd name="T18" fmla="*/ 119 w 238"/>
                <a:gd name="T19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8"/>
                  </a:moveTo>
                  <a:cubicBezTo>
                    <a:pt x="58" y="8"/>
                    <a:pt x="8" y="58"/>
                    <a:pt x="8" y="119"/>
                  </a:cubicBezTo>
                  <a:cubicBezTo>
                    <a:pt x="8" y="180"/>
                    <a:pt x="58" y="230"/>
                    <a:pt x="119" y="230"/>
                  </a:cubicBezTo>
                  <a:cubicBezTo>
                    <a:pt x="180" y="230"/>
                    <a:pt x="230" y="180"/>
                    <a:pt x="230" y="119"/>
                  </a:cubicBezTo>
                  <a:cubicBezTo>
                    <a:pt x="230" y="58"/>
                    <a:pt x="180" y="8"/>
                    <a:pt x="11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067385" y="3529201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基于传统方法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的</a:t>
            </a: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缺陷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检测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067385" y="2425462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基于深度学习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的</a:t>
            </a: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缺陷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检测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11956" y="1937647"/>
            <a:ext cx="1468996" cy="1427537"/>
            <a:chOff x="707383" y="2902309"/>
            <a:chExt cx="1468996" cy="1427537"/>
          </a:xfrm>
        </p:grpSpPr>
        <p:sp>
          <p:nvSpPr>
            <p:cNvPr id="39" name="Freeform 12"/>
            <p:cNvSpPr>
              <a:spLocks noEditPoints="1"/>
            </p:cNvSpPr>
            <p:nvPr/>
          </p:nvSpPr>
          <p:spPr bwMode="auto">
            <a:xfrm>
              <a:off x="707383" y="2902309"/>
              <a:ext cx="1468996" cy="1427537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4 h 496"/>
                <a:gd name="T6" fmla="*/ 441 w 496"/>
                <a:gd name="T7" fmla="*/ 113 h 496"/>
                <a:gd name="T8" fmla="*/ 442 w 496"/>
                <a:gd name="T9" fmla="*/ 94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6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7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31 h 496"/>
                <a:gd name="T88" fmla="*/ 166 w 496"/>
                <a:gd name="T89" fmla="*/ 249 h 496"/>
                <a:gd name="T90" fmla="*/ 248 w 496"/>
                <a:gd name="T91" fmla="*/ 166 h 496"/>
                <a:gd name="T92" fmla="*/ 331 w 496"/>
                <a:gd name="T93" fmla="*/ 249 h 496"/>
                <a:gd name="T94" fmla="*/ 248 w 496"/>
                <a:gd name="T95" fmla="*/ 331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4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4"/>
                  </a:cubicBezTo>
                  <a:cubicBezTo>
                    <a:pt x="431" y="80"/>
                    <a:pt x="418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6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7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7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3"/>
                    <a:pt x="153" y="417"/>
                    <a:pt x="173" y="426"/>
                  </a:cubicBezTo>
                  <a:cubicBezTo>
                    <a:pt x="195" y="435"/>
                    <a:pt x="208" y="456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3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7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2"/>
                    <a:pt x="455" y="289"/>
                    <a:pt x="477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31"/>
                  </a:moveTo>
                  <a:cubicBezTo>
                    <a:pt x="203" y="331"/>
                    <a:pt x="166" y="294"/>
                    <a:pt x="166" y="249"/>
                  </a:cubicBezTo>
                  <a:cubicBezTo>
                    <a:pt x="166" y="203"/>
                    <a:pt x="203" y="166"/>
                    <a:pt x="248" y="166"/>
                  </a:cubicBezTo>
                  <a:cubicBezTo>
                    <a:pt x="294" y="166"/>
                    <a:pt x="331" y="203"/>
                    <a:pt x="331" y="249"/>
                  </a:cubicBezTo>
                  <a:cubicBezTo>
                    <a:pt x="331" y="294"/>
                    <a:pt x="294" y="331"/>
                    <a:pt x="248" y="331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6"/>
            <p:cNvSpPr>
              <a:spLocks noEditPoints="1"/>
            </p:cNvSpPr>
            <p:nvPr/>
          </p:nvSpPr>
          <p:spPr bwMode="auto">
            <a:xfrm>
              <a:off x="1077263" y="3262842"/>
              <a:ext cx="729236" cy="707931"/>
            </a:xfrm>
            <a:custGeom>
              <a:avLst/>
              <a:gdLst>
                <a:gd name="T0" fmla="*/ 123 w 246"/>
                <a:gd name="T1" fmla="*/ 246 h 246"/>
                <a:gd name="T2" fmla="*/ 0 w 246"/>
                <a:gd name="T3" fmla="*/ 123 h 246"/>
                <a:gd name="T4" fmla="*/ 123 w 246"/>
                <a:gd name="T5" fmla="*/ 0 h 246"/>
                <a:gd name="T6" fmla="*/ 246 w 246"/>
                <a:gd name="T7" fmla="*/ 123 h 246"/>
                <a:gd name="T8" fmla="*/ 123 w 246"/>
                <a:gd name="T9" fmla="*/ 246 h 246"/>
                <a:gd name="T10" fmla="*/ 123 w 246"/>
                <a:gd name="T11" fmla="*/ 16 h 246"/>
                <a:gd name="T12" fmla="*/ 16 w 246"/>
                <a:gd name="T13" fmla="*/ 123 h 246"/>
                <a:gd name="T14" fmla="*/ 123 w 246"/>
                <a:gd name="T15" fmla="*/ 230 h 246"/>
                <a:gd name="T16" fmla="*/ 230 w 246"/>
                <a:gd name="T17" fmla="*/ 123 h 246"/>
                <a:gd name="T18" fmla="*/ 123 w 246"/>
                <a:gd name="T19" fmla="*/ 1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246">
                  <a:moveTo>
                    <a:pt x="123" y="246"/>
                  </a:moveTo>
                  <a:cubicBezTo>
                    <a:pt x="55" y="246"/>
                    <a:pt x="0" y="191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191" y="0"/>
                    <a:pt x="246" y="55"/>
                    <a:pt x="246" y="123"/>
                  </a:cubicBezTo>
                  <a:cubicBezTo>
                    <a:pt x="246" y="191"/>
                    <a:pt x="191" y="246"/>
                    <a:pt x="123" y="246"/>
                  </a:cubicBezTo>
                  <a:close/>
                  <a:moveTo>
                    <a:pt x="123" y="16"/>
                  </a:moveTo>
                  <a:cubicBezTo>
                    <a:pt x="64" y="16"/>
                    <a:pt x="16" y="64"/>
                    <a:pt x="16" y="123"/>
                  </a:cubicBezTo>
                  <a:cubicBezTo>
                    <a:pt x="16" y="182"/>
                    <a:pt x="64" y="230"/>
                    <a:pt x="123" y="230"/>
                  </a:cubicBezTo>
                  <a:cubicBezTo>
                    <a:pt x="182" y="230"/>
                    <a:pt x="230" y="182"/>
                    <a:pt x="230" y="123"/>
                  </a:cubicBezTo>
                  <a:cubicBezTo>
                    <a:pt x="230" y="64"/>
                    <a:pt x="182" y="16"/>
                    <a:pt x="12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7" name="直接连接符 6"/>
          <p:cNvCxnSpPr>
            <a:stCxn id="39" idx="45"/>
          </p:cNvCxnSpPr>
          <p:nvPr/>
        </p:nvCxnSpPr>
        <p:spPr>
          <a:xfrm>
            <a:off x="1646454" y="2415411"/>
            <a:ext cx="5503646" cy="10051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1646454" y="2887127"/>
            <a:ext cx="5503646" cy="12474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Freeform 19"/>
          <p:cNvSpPr>
            <a:spLocks noChangeAspect="1" noEditPoints="1"/>
          </p:cNvSpPr>
          <p:nvPr/>
        </p:nvSpPr>
        <p:spPr bwMode="auto">
          <a:xfrm>
            <a:off x="2108041" y="3457501"/>
            <a:ext cx="545822" cy="524511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2385694" y="3457501"/>
            <a:ext cx="4764406" cy="13081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2385694" y="3981572"/>
            <a:ext cx="4764406" cy="44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6" name="Freeform 19"/>
          <p:cNvSpPr>
            <a:spLocks noChangeAspect="1" noEditPoints="1"/>
          </p:cNvSpPr>
          <p:nvPr/>
        </p:nvSpPr>
        <p:spPr bwMode="auto">
          <a:xfrm>
            <a:off x="2284761" y="5273261"/>
            <a:ext cx="545822" cy="524511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106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37"/>
    </mc:Choice>
    <mc:Fallback>
      <p:transition spd="slow" advTm="833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364142" y="1053977"/>
            <a:ext cx="444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基于传统方法</a:t>
            </a: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的</a:t>
            </a: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缺陷</a:t>
            </a: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检测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7995" y="2704242"/>
            <a:ext cx="7910716" cy="2233009"/>
            <a:chOff x="627995" y="2534392"/>
            <a:chExt cx="7910716" cy="2233009"/>
          </a:xfrm>
        </p:grpSpPr>
        <p:sp>
          <p:nvSpPr>
            <p:cNvPr id="9" name="燕尾形箭头 8"/>
            <p:cNvSpPr/>
            <p:nvPr/>
          </p:nvSpPr>
          <p:spPr>
            <a:xfrm>
              <a:off x="791711" y="2890607"/>
              <a:ext cx="7747000" cy="1364942"/>
            </a:xfrm>
            <a:prstGeom prst="notchedRight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627995" y="2534392"/>
              <a:ext cx="1416424" cy="681946"/>
            </a:xfrm>
            <a:custGeom>
              <a:avLst/>
              <a:gdLst>
                <a:gd name="connsiteX0" fmla="*/ 0 w 1058867"/>
                <a:gd name="connsiteY0" fmla="*/ 0 h 1364942"/>
                <a:gd name="connsiteX1" fmla="*/ 1058867 w 1058867"/>
                <a:gd name="connsiteY1" fmla="*/ 0 h 1364942"/>
                <a:gd name="connsiteX2" fmla="*/ 1058867 w 1058867"/>
                <a:gd name="connsiteY2" fmla="*/ 1364942 h 1364942"/>
                <a:gd name="connsiteX3" fmla="*/ 0 w 1058867"/>
                <a:gd name="connsiteY3" fmla="*/ 1364942 h 1364942"/>
                <a:gd name="connsiteX4" fmla="*/ 0 w 105886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867" h="1364942">
                  <a:moveTo>
                    <a:pt x="0" y="0"/>
                  </a:moveTo>
                  <a:lnTo>
                    <a:pt x="1058867" y="0"/>
                  </a:lnTo>
                  <a:lnTo>
                    <a:pt x="105886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获取图像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52192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1835819" y="4074908"/>
              <a:ext cx="1572069" cy="692493"/>
            </a:xfrm>
            <a:custGeom>
              <a:avLst/>
              <a:gdLst>
                <a:gd name="connsiteX0" fmla="*/ 0 w 1479047"/>
                <a:gd name="connsiteY0" fmla="*/ 0 h 1364942"/>
                <a:gd name="connsiteX1" fmla="*/ 1479047 w 1479047"/>
                <a:gd name="connsiteY1" fmla="*/ 0 h 1364942"/>
                <a:gd name="connsiteX2" fmla="*/ 1479047 w 1479047"/>
                <a:gd name="connsiteY2" fmla="*/ 1364942 h 1364942"/>
                <a:gd name="connsiteX3" fmla="*/ 0 w 1479047"/>
                <a:gd name="connsiteY3" fmla="*/ 1364942 h 1364942"/>
                <a:gd name="connsiteX4" fmla="*/ 0 w 147904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047" h="1364942">
                  <a:moveTo>
                    <a:pt x="0" y="0"/>
                  </a:moveTo>
                  <a:lnTo>
                    <a:pt x="1479047" y="0"/>
                  </a:lnTo>
                  <a:lnTo>
                    <a:pt x="147904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数据预处理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451237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3391465" y="2534392"/>
              <a:ext cx="1349084" cy="681946"/>
            </a:xfrm>
            <a:custGeom>
              <a:avLst/>
              <a:gdLst>
                <a:gd name="connsiteX0" fmla="*/ 0 w 1349084"/>
                <a:gd name="connsiteY0" fmla="*/ 0 h 1364942"/>
                <a:gd name="connsiteX1" fmla="*/ 1349084 w 1349084"/>
                <a:gd name="connsiteY1" fmla="*/ 0 h 1364942"/>
                <a:gd name="connsiteX2" fmla="*/ 1349084 w 1349084"/>
                <a:gd name="connsiteY2" fmla="*/ 1364942 h 1364942"/>
                <a:gd name="connsiteX3" fmla="*/ 0 w 1349084"/>
                <a:gd name="connsiteY3" fmla="*/ 1364942 h 1364942"/>
                <a:gd name="connsiteX4" fmla="*/ 0 w 1349084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084" h="1364942">
                  <a:moveTo>
                    <a:pt x="0" y="0"/>
                  </a:moveTo>
                  <a:lnTo>
                    <a:pt x="1349084" y="0"/>
                  </a:lnTo>
                  <a:lnTo>
                    <a:pt x="1349084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特征提取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95390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770635" y="4074908"/>
              <a:ext cx="1619703" cy="692493"/>
            </a:xfrm>
            <a:custGeom>
              <a:avLst/>
              <a:gdLst>
                <a:gd name="connsiteX0" fmla="*/ 0 w 1619703"/>
                <a:gd name="connsiteY0" fmla="*/ 0 h 1364942"/>
                <a:gd name="connsiteX1" fmla="*/ 1619703 w 1619703"/>
                <a:gd name="connsiteY1" fmla="*/ 0 h 1364942"/>
                <a:gd name="connsiteX2" fmla="*/ 1619703 w 1619703"/>
                <a:gd name="connsiteY2" fmla="*/ 1364942 h 1364942"/>
                <a:gd name="connsiteX3" fmla="*/ 0 w 1619703"/>
                <a:gd name="connsiteY3" fmla="*/ 1364942 h 1364942"/>
                <a:gd name="connsiteX4" fmla="*/ 0 w 1619703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703" h="1364942">
                  <a:moveTo>
                    <a:pt x="0" y="0"/>
                  </a:moveTo>
                  <a:lnTo>
                    <a:pt x="1619703" y="0"/>
                  </a:lnTo>
                  <a:lnTo>
                    <a:pt x="1619703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训练分类器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409870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6087595" y="2534392"/>
              <a:ext cx="1666345" cy="681946"/>
            </a:xfrm>
            <a:custGeom>
              <a:avLst/>
              <a:gdLst>
                <a:gd name="connsiteX0" fmla="*/ 0 w 1341918"/>
                <a:gd name="connsiteY0" fmla="*/ 0 h 1364942"/>
                <a:gd name="connsiteX1" fmla="*/ 1341918 w 1341918"/>
                <a:gd name="connsiteY1" fmla="*/ 0 h 1364942"/>
                <a:gd name="connsiteX2" fmla="*/ 1341918 w 1341918"/>
                <a:gd name="connsiteY2" fmla="*/ 1364942 h 1364942"/>
                <a:gd name="connsiteX3" fmla="*/ 0 w 1341918"/>
                <a:gd name="connsiteY3" fmla="*/ 1364942 h 1364942"/>
                <a:gd name="connsiteX4" fmla="*/ 0 w 1341918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918" h="1364942">
                  <a:moveTo>
                    <a:pt x="0" y="0"/>
                  </a:moveTo>
                  <a:lnTo>
                    <a:pt x="1341918" y="0"/>
                  </a:lnTo>
                  <a:lnTo>
                    <a:pt x="1341918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分类器检测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6920768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5</a:t>
              </a:r>
              <a:endParaRPr lang="zh-CN" altLang="en-US" dirty="0"/>
            </a:p>
          </p:txBody>
        </p:sp>
      </p:grpSp>
      <p:sp>
        <p:nvSpPr>
          <p:cNvPr id="21" name="Freeform 19"/>
          <p:cNvSpPr>
            <a:spLocks noChangeAspect="1" noEditPoints="1"/>
          </p:cNvSpPr>
          <p:nvPr/>
        </p:nvSpPr>
        <p:spPr bwMode="auto">
          <a:xfrm rot="14532200">
            <a:off x="2711940" y="2540362"/>
            <a:ext cx="907993" cy="365698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22" name="Freeform 19"/>
          <p:cNvSpPr>
            <a:spLocks noChangeAspect="1" noEditPoints="1"/>
          </p:cNvSpPr>
          <p:nvPr/>
        </p:nvSpPr>
        <p:spPr bwMode="auto">
          <a:xfrm rot="3073908">
            <a:off x="6150602" y="4526015"/>
            <a:ext cx="806904" cy="324984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91465" y="2036278"/>
            <a:ext cx="4165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HOG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LBP</a:t>
            </a:r>
            <a:r>
              <a:rPr lang="zh-CN" altLang="en-US" sz="2000" dirty="0" smtClean="0"/>
              <a:t>、</a:t>
            </a:r>
            <a:r>
              <a:rPr lang="en-US" altLang="zh-CN" sz="2000" dirty="0" err="1" smtClean="0"/>
              <a:t>Haar</a:t>
            </a:r>
            <a:r>
              <a:rPr lang="en-US" altLang="zh-CN" sz="2000" dirty="0" smtClean="0"/>
              <a:t>-like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GLCM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等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405441" y="5132256"/>
            <a:ext cx="4148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SVM</a:t>
            </a:r>
            <a:r>
              <a:rPr lang="zh-CN" altLang="en-US" sz="2000" dirty="0" smtClean="0"/>
              <a:t>、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逻辑斯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特回归</a:t>
            </a:r>
            <a:r>
              <a:rPr lang="zh-CN" altLang="en-US" sz="2000" dirty="0" smtClean="0"/>
              <a:t>、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随机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森林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等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24" name="Freeform 19"/>
          <p:cNvSpPr>
            <a:spLocks noChangeAspect="1" noEditPoints="1"/>
          </p:cNvSpPr>
          <p:nvPr/>
        </p:nvSpPr>
        <p:spPr bwMode="auto">
          <a:xfrm rot="15981778">
            <a:off x="4428116" y="1671767"/>
            <a:ext cx="538270" cy="216791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399">
              <a:solidFill>
                <a:srgbClr val="FF0000"/>
              </a:solidFill>
            </a:endParaRPr>
          </a:p>
        </p:txBody>
      </p:sp>
      <p:sp>
        <p:nvSpPr>
          <p:cNvPr id="27" name="Freeform 19"/>
          <p:cNvSpPr>
            <a:spLocks noChangeAspect="1" noEditPoints="1"/>
          </p:cNvSpPr>
          <p:nvPr/>
        </p:nvSpPr>
        <p:spPr bwMode="auto">
          <a:xfrm rot="6119750">
            <a:off x="5373722" y="5651736"/>
            <a:ext cx="503574" cy="202817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399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32362" y="1393902"/>
            <a:ext cx="3223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特征设计困难，鲁棒性差</a:t>
            </a:r>
            <a:endParaRPr lang="zh-CN" altLang="en-US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539401" y="5806160"/>
            <a:ext cx="3223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模型泛化能力差</a:t>
            </a:r>
            <a:endParaRPr lang="zh-CN" altLang="en-US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722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60"/>
    </mc:Choice>
    <mc:Fallback>
      <p:transition spd="slow" advTm="11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" grpId="0"/>
      <p:bldP spid="23" grpId="0"/>
      <p:bldP spid="24" grpId="0" animBg="1"/>
      <p:bldP spid="27" grpId="0" animBg="1"/>
      <p:bldP spid="3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0" y="1740626"/>
            <a:ext cx="913165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0" y="5958943"/>
            <a:ext cx="913165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4567571" y="1740626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154544" y="2440418"/>
            <a:ext cx="3628977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基于深度学习的回归方法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给定输入图像，使用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回归的方式输出这个目标的边框和类别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代表：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YOLO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YOLO v2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YOLO v3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SSD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DSSD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等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牺牲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了精确性，提高了速度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64142" y="2440418"/>
            <a:ext cx="3759284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候选区域推荐</a:t>
            </a:r>
            <a:r>
              <a:rPr lang="en-US" altLang="zh-CN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+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深度学习分类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先生成候选区域，再使用深度学习进行分类。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代表：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R-CNN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Fast R-CNN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Faster R-CNN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RFCN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等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效果好，速度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慢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64142" y="1053977"/>
            <a:ext cx="4334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基于深度学习</a:t>
            </a: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的</a:t>
            </a: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缺陷</a:t>
            </a: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检测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76046" y="5106710"/>
            <a:ext cx="3512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需要大量数据训练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对小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目标物体效果不理想</a:t>
            </a:r>
            <a:endParaRPr lang="zh-CN" altLang="en-US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5" name="直接连接符 4"/>
          <p:cNvCxnSpPr>
            <a:stCxn id="16" idx="2"/>
          </p:cNvCxnSpPr>
          <p:nvPr/>
        </p:nvCxnSpPr>
        <p:spPr>
          <a:xfrm>
            <a:off x="2243784" y="4513508"/>
            <a:ext cx="0" cy="27036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461608" y="4513508"/>
            <a:ext cx="3129" cy="27036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243784" y="4783872"/>
            <a:ext cx="422095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573831" y="4781532"/>
            <a:ext cx="0" cy="25378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841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91"/>
    </mc:Choice>
    <mc:Fallback>
      <p:transition spd="slow" advTm="44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5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"/>
</p:tagLst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微软雅黑"/>
        <a:ea typeface="华康俪金黑W8(P)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none" rtlCol="0" anchor="ctr">
        <a:spAutoFit/>
      </a:bodyPr>
      <a:lstStyle>
        <a:defPPr algn="ctr">
          <a:defRPr sz="6000" dirty="0">
            <a:solidFill>
              <a:schemeClr val="tx2"/>
            </a:solidFill>
            <a:latin typeface="+mj-ea"/>
            <a:ea typeface="+mj-ea"/>
          </a:defRPr>
        </a:defPPr>
      </a:lstStyle>
    </a:spDef>
    <a:lnDef>
      <a:spPr>
        <a:ln w="9525">
          <a:solidFill>
            <a:schemeClr val="bg1">
              <a:lumMod val="75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主题1" id="{E944CB9B-F26C-4A1F-B59F-D7A0B1AB92E1}" vid="{87AEE224-E1B9-4920-93FA-3B271356DFF1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主题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微软雅黑"/>
        <a:ea typeface="华康俪金黑W8(P)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none" rtlCol="0" anchor="ctr">
        <a:spAutoFit/>
      </a:bodyPr>
      <a:lstStyle>
        <a:defPPr algn="ctr">
          <a:defRPr sz="6000" dirty="0">
            <a:solidFill>
              <a:schemeClr val="tx2"/>
            </a:solidFill>
            <a:latin typeface="+mj-ea"/>
            <a:ea typeface="+mj-ea"/>
          </a:defRPr>
        </a:defPPr>
      </a:lstStyle>
    </a:spDef>
    <a:lnDef>
      <a:spPr>
        <a:ln w="9525">
          <a:solidFill>
            <a:schemeClr val="bg1">
              <a:lumMod val="75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主题2" id="{658E874E-E7CE-40CD-94F3-0F9A1693A421}" vid="{53E740FE-D0DF-4191-ACD7-EEA98A9C49FC}"/>
    </a:ext>
  </a:extLst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5030</TotalTime>
  <Words>2038</Words>
  <Application>Microsoft Office PowerPoint</Application>
  <PresentationFormat>全屏显示(4:3)</PresentationFormat>
  <Paragraphs>602</Paragraphs>
  <Slides>57</Slides>
  <Notes>20</Notes>
  <HiddenSlides>2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57</vt:i4>
      </vt:variant>
    </vt:vector>
  </HeadingPairs>
  <TitlesOfParts>
    <vt:vector size="72" baseType="lpstr">
      <vt:lpstr>MS Gothic</vt:lpstr>
      <vt:lpstr>等线</vt:lpstr>
      <vt:lpstr>方正北魏楷书简体</vt:lpstr>
      <vt:lpstr>华康俪金黑W8(P)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主题1</vt:lpstr>
      <vt:lpstr>自定义设计方案</vt:lpstr>
      <vt:lpstr>主题2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 jia</dc:creator>
  <cp:lastModifiedBy>jia song</cp:lastModifiedBy>
  <cp:revision>536</cp:revision>
  <dcterms:created xsi:type="dcterms:W3CDTF">2018-05-20T11:20:58Z</dcterms:created>
  <dcterms:modified xsi:type="dcterms:W3CDTF">2018-05-25T04:14:19Z</dcterms:modified>
</cp:coreProperties>
</file>